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73" r:id="rId4"/>
    <p:sldId id="274" r:id="rId5"/>
    <p:sldId id="275" r:id="rId6"/>
    <p:sldId id="276" r:id="rId7"/>
    <p:sldId id="278" r:id="rId8"/>
    <p:sldId id="281" r:id="rId9"/>
    <p:sldId id="282" r:id="rId10"/>
    <p:sldId id="279" r:id="rId11"/>
    <p:sldId id="285" r:id="rId12"/>
    <p:sldId id="277" r:id="rId13"/>
    <p:sldId id="286" r:id="rId14"/>
    <p:sldId id="287" r:id="rId15"/>
    <p:sldId id="288" r:id="rId16"/>
    <p:sldId id="289" r:id="rId17"/>
    <p:sldId id="291" r:id="rId18"/>
    <p:sldId id="292" r:id="rId19"/>
    <p:sldId id="290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2" r:id="rId28"/>
    <p:sldId id="301" r:id="rId29"/>
    <p:sldId id="300" r:id="rId30"/>
    <p:sldId id="271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8" autoAdjust="0"/>
    <p:restoredTop sz="86470" autoAdjust="0"/>
  </p:normalViewPr>
  <p:slideViewPr>
    <p:cSldViewPr>
      <p:cViewPr varScale="1">
        <p:scale>
          <a:sx n="94" d="100"/>
          <a:sy n="94" d="100"/>
        </p:scale>
        <p:origin x="7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1EF7-29CD-4066-8386-89FEDC39F7A2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5B11E-AFAF-462C-8316-5AB962BE9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3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averroes/~18006947/tema1nutricion/contenidos/cdigestion/faringe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dam.com/imagenes-de-salud/9059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linicadam.com/imagenes-de-salud/8747.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quemundo.info/index.php/l-anatomia-humana/85-el-corazo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emundo.info/index.php/l-anatomia-humana/85-el-coraz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emundo.info/index.php/l-anatomia-humana/85-el-coraz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pellaniaylasciencias.blogspot.com/2013/03/vesicula-biliar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averroes/~18006947/tema1nutricion/contenidos/cdigestion/faringe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averroes/~18006947/tema1nutricion/contenidos/cdigestion/faringe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nteconconciencia.es/blog/wp-content/uploads/2012/02/Corazon_real1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nteconconciencia.es/blog/wp-content/uploads/2012/02/Corazon_real1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http://www.juntadeandalucia.es/averroes/~18006947/tema1nutricion/contenidos/cdigestion/faringe.htm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85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http://www.clinicadam.com/imagenes-de-salud/9059.html</a:t>
            </a:r>
            <a:endParaRPr lang="es-CO" dirty="0" smtClean="0"/>
          </a:p>
          <a:p>
            <a:r>
              <a:rPr lang="es-CO" dirty="0" smtClean="0">
                <a:hlinkClick r:id="rId4"/>
              </a:rPr>
              <a:t>http://www.clinicadam.com/imagenes-de-salud/8747.html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34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http://quemundo.info/index.php/l-anatomia-humana/85-el-corazon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47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http://quemundo.info/index.php/l-anatomia-humana/85-el-corazon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74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56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727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111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http://quemundo.info/index.php/l-anatomia-humana/85-el-corazon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28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mtClean="0">
                <a:hlinkClick r:id="rId3"/>
              </a:rPr>
              <a:t>http://capellaniaylasciencias.blogspot.com/2013/03/vesicula-biliar.html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41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http://www.nlm.nih.gov/medlineplus/spanish/ency/esp_imagepages/19221.htm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41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41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http://pt.dreamstime.com/imagens-de-stock-royalty-free-sistema-digestivo-image22591979</a:t>
            </a:r>
          </a:p>
          <a:p>
            <a:r>
              <a:rPr lang="es-CO" dirty="0" smtClean="0"/>
              <a:t>http://pt.dreamstime.com/fotos-de-stock-royalty-free-sistema-digestivo-humano-extra%C3%A7%C3%A3o-image10127138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581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http://www.juntadeandalucia.es/averroes/~18006947/tema1nutricion/contenidos/cdigestion/faringe.htm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85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http://www.juntadeandalucia.es/averroes/~18006947/tema1nutricion/contenidos/cdigestion/faringe.htm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046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http://genteconconciencia.es/blog/wp-content/uploads/2012/02/Corazon_real1.jpg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60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http://genteconconciencia.es/blog/wp-content/uploads/2012/02/Corazon_real1.jpg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B11E-AFAF-462C-8316-5AB962BE92D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600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375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537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92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2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432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9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38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4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10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19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75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20922-1483-4696-953C-5F4E13D62A7D}" type="datetimeFigureOut">
              <a:rPr lang="es-CO" smtClean="0"/>
              <a:t>01/08/2013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5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mas.com/salud/home/conocetucuerpo/363911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ografias.com/trabajos95/el-sistema-circulatorio/el-sistema-circulatorio.shtml" TargetMode="External"/><Relationship Id="rId13" Type="http://schemas.openxmlformats.org/officeDocument/2006/relationships/hyperlink" Target="http://www.profesorenlinea.cl/Ciencias/SistemaRespiratorio.htm" TargetMode="External"/><Relationship Id="rId3" Type="http://schemas.openxmlformats.org/officeDocument/2006/relationships/hyperlink" Target="http://www.youtube.com/watch?v=jPy6N2wafEk" TargetMode="External"/><Relationship Id="rId7" Type="http://schemas.openxmlformats.org/officeDocument/2006/relationships/hyperlink" Target="http://masalto.com/tareas/articulos.phtml?consecutivo=2110&amp;ficha_id=101&amp;c#top" TargetMode="External"/><Relationship Id="rId12" Type="http://schemas.openxmlformats.org/officeDocument/2006/relationships/hyperlink" Target="http://saludenliniers2008.blogia.com/2008/112104-cuidados-del-sistema-circulatorio.-relacion-con-la-nutricion..php" TargetMode="External"/><Relationship Id="rId2" Type="http://schemas.openxmlformats.org/officeDocument/2006/relationships/hyperlink" Target="http://cienciasdejoseleg.blogspot.com/2013/01/organizacion-celular-y-organismic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Intestino_delgado" TargetMode="External"/><Relationship Id="rId11" Type="http://schemas.openxmlformats.org/officeDocument/2006/relationships/hyperlink" Target="http://www.ehowenespanol.com/cuidar-sistema-circulatorio-como_10991/" TargetMode="External"/><Relationship Id="rId5" Type="http://schemas.openxmlformats.org/officeDocument/2006/relationships/hyperlink" Target="http://www.monografias.com/trabajos7/sidiy/sidiy.shtml" TargetMode="External"/><Relationship Id="rId10" Type="http://schemas.openxmlformats.org/officeDocument/2006/relationships/hyperlink" Target="http://html.rincondelvago.com/sistema-circulatorio-y-sus-enfermedades.html" TargetMode="External"/><Relationship Id="rId4" Type="http://schemas.openxmlformats.org/officeDocument/2006/relationships/hyperlink" Target="http://www.youtube.com/watch?feature=fvwp&amp;v=-Mbk5ai45gI&amp;NR=1" TargetMode="External"/><Relationship Id="rId9" Type="http://schemas.openxmlformats.org/officeDocument/2006/relationships/hyperlink" Target="http://www.diferencia-entre.com/diferencia-entre-vena-y-arteri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52328" cy="490066"/>
          </a:xfrm>
        </p:spPr>
        <p:txBody>
          <a:bodyPr>
            <a:normAutofit fontScale="90000"/>
          </a:bodyPr>
          <a:lstStyle/>
          <a:p>
            <a:r>
              <a:rPr lang="es-CO" sz="2800" dirty="0" smtClean="0"/>
              <a:t>ESTÁNDARE</a:t>
            </a:r>
            <a:r>
              <a:rPr lang="es-CO" sz="3100" dirty="0" smtClean="0"/>
              <a:t>S</a:t>
            </a:r>
            <a:endParaRPr lang="es-CO" sz="31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82472"/>
              </p:ext>
            </p:extLst>
          </p:nvPr>
        </p:nvGraphicFramePr>
        <p:xfrm>
          <a:off x="323528" y="856456"/>
          <a:ext cx="8424936" cy="539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700300"/>
                <a:gridCol w="2268252"/>
                <a:gridCol w="1944216"/>
              </a:tblGrid>
              <a:tr h="1780456">
                <a:tc>
                  <a:txBody>
                    <a:bodyPr/>
                    <a:lstStyle/>
                    <a:p>
                      <a:r>
                        <a:rPr lang="es-CO" sz="1600" b="1" smtClean="0">
                          <a:solidFill>
                            <a:schemeClr val="tx1"/>
                          </a:solidFill>
                        </a:rPr>
                        <a:t>NIVEL CELULAR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La célula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Partes de la célula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Funciones de la célula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Organismos</a:t>
                      </a:r>
                      <a:r>
                        <a:rPr lang="es-CO" sz="1600" b="0" baseline="0" smtClean="0">
                          <a:solidFill>
                            <a:schemeClr val="tx1"/>
                          </a:solidFill>
                        </a:rPr>
                        <a:t> unicelulares y pluricelulares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baseline="0" smtClean="0">
                          <a:solidFill>
                            <a:schemeClr val="tx1"/>
                          </a:solidFill>
                        </a:rPr>
                        <a:t>Célula animal y vegetal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baseline="0" smtClean="0">
                          <a:solidFill>
                            <a:schemeClr val="tx1"/>
                          </a:solidFill>
                        </a:rPr>
                        <a:t>Circulación celular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Explico la estructura de la célula y las funciones básicas de sus componentes.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Verifico y explico los procesos de ósmosis y difusión.</a:t>
                      </a:r>
                      <a:endParaRPr lang="es-CO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Identifica la célula como unidad básica de la vida y sus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 diferentes niveles de manifestación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1556752">
                <a:tc>
                  <a:txBody>
                    <a:bodyPr/>
                    <a:lstStyle/>
                    <a:p>
                      <a:r>
                        <a:rPr lang="es-CO" sz="1600" b="1" smtClean="0">
                          <a:solidFill>
                            <a:schemeClr val="tx1"/>
                          </a:solidFill>
                        </a:rPr>
                        <a:t>LOS REINOS DE LA NATURALEZA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Reino mónera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Reino Protista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Reino de los hongos</a:t>
                      </a:r>
                    </a:p>
                    <a:p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smtClean="0">
                          <a:solidFill>
                            <a:schemeClr val="tx1"/>
                          </a:solidFill>
                        </a:rPr>
                        <a:t>Clasifico organismos en</a:t>
                      </a:r>
                      <a:r>
                        <a:rPr lang="es-CO" sz="1600" b="0" baseline="0" smtClean="0">
                          <a:solidFill>
                            <a:schemeClr val="tx1"/>
                          </a:solidFill>
                        </a:rPr>
                        <a:t> grupos taxonómicos de acuerdo con las características de sus células (eucarióticas y procarióticas)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Clasifica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 organismos en grupos taxonómicos de acuerdo con las características de sus células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16224"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NIVEL ORGANÍSMICO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Sistema digestivo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Sistema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 circulatorio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Sistema respiratorio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Órganos que los conforman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Funciones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Higiene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enfermedades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Comparo mecanismos de obtención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 de energía en los seres vivos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solidFill>
                            <a:schemeClr val="tx1"/>
                          </a:solidFill>
                        </a:rPr>
                        <a:t>Analiza las funciones</a:t>
                      </a:r>
                      <a:r>
                        <a:rPr lang="es-CO" sz="1600" b="0" baseline="0" dirty="0" smtClean="0">
                          <a:solidFill>
                            <a:schemeClr val="tx1"/>
                          </a:solidFill>
                        </a:rPr>
                        <a:t> de nutrición, respiración y circulación de los seres vivos y los relaciona con la transformación y obtención de energía</a:t>
                      </a:r>
                      <a:endParaRPr lang="es-C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1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44668" y="98072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El</a:t>
            </a:r>
            <a:r>
              <a:rPr lang="es-CO" dirty="0" smtClean="0">
                <a:solidFill>
                  <a:srgbClr val="7030A0"/>
                </a:solidFill>
              </a:rPr>
              <a:t> </a:t>
            </a:r>
            <a:r>
              <a:rPr lang="es-CO" b="1" dirty="0" smtClean="0">
                <a:solidFill>
                  <a:srgbClr val="7030A0"/>
                </a:solidFill>
              </a:rPr>
              <a:t>páncreas: </a:t>
            </a:r>
            <a:r>
              <a:rPr lang="es-CO" dirty="0" smtClean="0"/>
              <a:t> </a:t>
            </a:r>
            <a:r>
              <a:rPr lang="es-CO" dirty="0"/>
              <a:t>E</a:t>
            </a:r>
            <a:r>
              <a:rPr lang="es-CO" dirty="0" smtClean="0"/>
              <a:t>s </a:t>
            </a:r>
            <a:r>
              <a:rPr lang="es-CO" dirty="0"/>
              <a:t>una glándula </a:t>
            </a:r>
            <a:r>
              <a:rPr lang="es-CO" dirty="0" smtClean="0"/>
              <a:t>situada </a:t>
            </a:r>
            <a:r>
              <a:rPr lang="es-CO" dirty="0"/>
              <a:t>junto al intestino </a:t>
            </a:r>
            <a:r>
              <a:rPr lang="es-CO" dirty="0" smtClean="0"/>
              <a:t>delgado. Elabora el jugo pancreático que </a:t>
            </a:r>
            <a:r>
              <a:rPr lang="es-CO" dirty="0"/>
              <a:t>vierte en el </a:t>
            </a:r>
            <a:r>
              <a:rPr lang="es-CO" dirty="0" smtClean="0"/>
              <a:t>intestino a través de unos  conductos excretores, contribuyendo </a:t>
            </a:r>
            <a:r>
              <a:rPr lang="es-CO" dirty="0"/>
              <a:t>a la </a:t>
            </a:r>
            <a:r>
              <a:rPr lang="es-CO" dirty="0" smtClean="0"/>
              <a:t>digestión. Produce </a:t>
            </a:r>
            <a:r>
              <a:rPr lang="es-CO" dirty="0"/>
              <a:t>la </a:t>
            </a:r>
            <a:r>
              <a:rPr lang="es-CO" b="1" dirty="0">
                <a:solidFill>
                  <a:srgbClr val="FF0000"/>
                </a:solidFill>
              </a:rPr>
              <a:t>insulina</a:t>
            </a:r>
            <a:r>
              <a:rPr lang="es-CO" dirty="0"/>
              <a:t>, </a:t>
            </a:r>
            <a:r>
              <a:rPr lang="es-CO" dirty="0" smtClean="0"/>
              <a:t>que contrala la cantidad de glucosa </a:t>
            </a:r>
            <a:r>
              <a:rPr lang="es-CO" dirty="0"/>
              <a:t>existente en la sangre. </a:t>
            </a:r>
            <a:endParaRPr lang="es-CO" b="1" u="sng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431"/>
            <a:ext cx="3223912" cy="222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3429000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Intestino Delgado: </a:t>
            </a:r>
            <a:r>
              <a:rPr lang="es-CO" dirty="0" smtClean="0"/>
              <a:t>Es </a:t>
            </a:r>
            <a:r>
              <a:rPr lang="es-CO" dirty="0"/>
              <a:t>la sección más larga del tubo </a:t>
            </a:r>
            <a:r>
              <a:rPr lang="es-CO" dirty="0" smtClean="0"/>
              <a:t>digestivo (3 metros). Inicia en el estómago y finaliza en el colon.  Se encarga de absorber los nutrientes necesarios para el organismo, a través de </a:t>
            </a:r>
            <a:r>
              <a:rPr lang="es-CO" dirty="0"/>
              <a:t>unas </a:t>
            </a:r>
            <a:r>
              <a:rPr lang="es-CO" dirty="0" smtClean="0"/>
              <a:t>vellosidades (pelos absorbentes). Recibe las secreciones del </a:t>
            </a:r>
            <a:r>
              <a:rPr lang="es-CO" dirty="0"/>
              <a:t>páncreas y el hígado a través de los ductos pancreáticos y biliares comunes</a:t>
            </a:r>
            <a:r>
              <a:rPr lang="es-CO" dirty="0" smtClean="0"/>
              <a:t>. Consta </a:t>
            </a:r>
            <a:r>
              <a:rPr lang="es-CO" dirty="0"/>
              <a:t>de tres </a:t>
            </a:r>
            <a:r>
              <a:rPr lang="es-CO" dirty="0" smtClean="0"/>
              <a:t>partes que son: </a:t>
            </a:r>
          </a:p>
          <a:p>
            <a:pPr marL="0" lvl="1" algn="just"/>
            <a:endParaRPr lang="es-CO" dirty="0" smtClean="0"/>
          </a:p>
          <a:p>
            <a:pPr lvl="1" indent="-457200" algn="just">
              <a:buAutoNum type="arabicPeriod"/>
            </a:pPr>
            <a:r>
              <a:rPr lang="es-CO" dirty="0" smtClean="0"/>
              <a:t>Duodeno</a:t>
            </a:r>
          </a:p>
          <a:p>
            <a:pPr lvl="1" indent="-457200" algn="just">
              <a:buAutoNum type="arabicPeriod"/>
            </a:pPr>
            <a:r>
              <a:rPr lang="es-CO" dirty="0" smtClean="0"/>
              <a:t>Yeyuno</a:t>
            </a:r>
          </a:p>
          <a:p>
            <a:pPr lvl="1" indent="-457200" algn="just">
              <a:buAutoNum type="arabicPeriod"/>
            </a:pPr>
            <a:r>
              <a:rPr lang="es-CO" dirty="0" smtClean="0"/>
              <a:t>Íleon</a:t>
            </a:r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65931"/>
            <a:ext cx="3168352" cy="3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5976" y="908720"/>
            <a:ext cx="46085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Wingdings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Intestino Grueso: </a:t>
            </a:r>
            <a:r>
              <a:rPr lang="es-CO" dirty="0"/>
              <a:t>E</a:t>
            </a:r>
            <a:r>
              <a:rPr lang="es-CO" dirty="0" smtClean="0"/>
              <a:t>s </a:t>
            </a:r>
            <a:r>
              <a:rPr lang="es-CO" dirty="0"/>
              <a:t>un tubo muscular de aproximadamente </a:t>
            </a:r>
            <a:r>
              <a:rPr lang="es-CO" dirty="0" smtClean="0"/>
              <a:t>un metro y </a:t>
            </a:r>
            <a:r>
              <a:rPr lang="es-CO" dirty="0"/>
              <a:t>medio de largo. </a:t>
            </a:r>
            <a:r>
              <a:rPr lang="es-CO" dirty="0" smtClean="0"/>
              <a:t>Este continúa </a:t>
            </a:r>
            <a:r>
              <a:rPr lang="es-CO" dirty="0"/>
              <a:t>absorbiendo agua y nutrientes minerales de </a:t>
            </a:r>
            <a:r>
              <a:rPr lang="es-CO" dirty="0" smtClean="0"/>
              <a:t>los alimentos.  Está formado por:</a:t>
            </a:r>
          </a:p>
          <a:p>
            <a:pPr marL="800100" lvl="2" indent="-342900" algn="just">
              <a:buFont typeface="+mj-lt"/>
              <a:buAutoNum type="arabicPeriod"/>
            </a:pPr>
            <a:r>
              <a:rPr lang="es-CO" dirty="0" smtClean="0"/>
              <a:t>Apéndice</a:t>
            </a:r>
            <a:r>
              <a:rPr lang="es-CO" dirty="0"/>
              <a:t>	</a:t>
            </a:r>
            <a:endParaRPr lang="es-CO" dirty="0" smtClean="0"/>
          </a:p>
          <a:p>
            <a:pPr marL="800100" lvl="2" indent="-342900" algn="just">
              <a:buFont typeface="+mj-lt"/>
              <a:buAutoNum type="arabicPeriod"/>
            </a:pPr>
            <a:r>
              <a:rPr lang="es-CO" dirty="0" smtClean="0"/>
              <a:t>Ciego</a:t>
            </a:r>
          </a:p>
          <a:p>
            <a:pPr marL="800100" lvl="2" indent="-342900" algn="just">
              <a:buFont typeface="+mj-lt"/>
              <a:buAutoNum type="arabicPeriod"/>
            </a:pPr>
            <a:r>
              <a:rPr lang="es-CO" dirty="0" smtClean="0"/>
              <a:t>Colon ascendente</a:t>
            </a:r>
          </a:p>
          <a:p>
            <a:pPr marL="800100" lvl="2" indent="-342900" algn="just">
              <a:buFont typeface="+mj-lt"/>
              <a:buAutoNum type="arabicPeriod"/>
            </a:pPr>
            <a:r>
              <a:rPr lang="es-CO" dirty="0" smtClean="0"/>
              <a:t>Colon transverso</a:t>
            </a:r>
          </a:p>
          <a:p>
            <a:pPr marL="800100" lvl="2" indent="-342900" algn="just">
              <a:buFont typeface="+mj-lt"/>
              <a:buAutoNum type="arabicPeriod"/>
            </a:pPr>
            <a:r>
              <a:rPr lang="es-CO" dirty="0" smtClean="0"/>
              <a:t>Colon descendente</a:t>
            </a:r>
          </a:p>
          <a:p>
            <a:pPr marL="800100" lvl="2" indent="-342900" algn="just">
              <a:buFont typeface="+mj-lt"/>
              <a:buAutoNum type="arabicPeriod"/>
            </a:pPr>
            <a:r>
              <a:rPr lang="es-CO" dirty="0" smtClean="0"/>
              <a:t>Recto</a:t>
            </a:r>
          </a:p>
          <a:p>
            <a:pPr marL="800100" lvl="2" indent="-342900" algn="just">
              <a:buFont typeface="+mj-lt"/>
              <a:buAutoNum type="arabicPeriod"/>
            </a:pPr>
            <a:r>
              <a:rPr lang="es-CO" dirty="0" smtClean="0"/>
              <a:t>Ano</a:t>
            </a:r>
          </a:p>
          <a:p>
            <a:pPr marL="0" lvl="1" algn="just"/>
            <a:endParaRPr lang="es-CO" dirty="0" smtClean="0"/>
          </a:p>
          <a:p>
            <a:pPr marL="0" lvl="1" algn="just"/>
            <a:r>
              <a:rPr lang="es-CO" dirty="0" smtClean="0"/>
              <a:t>Tras unas 32 horas de haber consumido los alimentos el </a:t>
            </a:r>
            <a:r>
              <a:rPr lang="es-CO" b="1" u="sng" dirty="0" smtClean="0"/>
              <a:t>bolo alimenticio </a:t>
            </a:r>
            <a:r>
              <a:rPr lang="es-CO" dirty="0" smtClean="0"/>
              <a:t>llega al intestino grueso, donde es expulsado a través del recto, saliendo por el ano. Sirve </a:t>
            </a:r>
            <a:r>
              <a:rPr lang="es-CO" dirty="0"/>
              <a:t>como área de almacenamiento de las </a:t>
            </a:r>
            <a:r>
              <a:rPr lang="es-CO" dirty="0" smtClean="0"/>
              <a:t>heces (materia fecal). </a:t>
            </a:r>
          </a:p>
          <a:p>
            <a:pPr marL="0" lvl="1" algn="just"/>
            <a:endParaRPr lang="es-CO" dirty="0" smtClean="0"/>
          </a:p>
          <a:p>
            <a:pPr marL="0" lvl="1" algn="just"/>
            <a:r>
              <a:rPr lang="es-CO" dirty="0" smtClean="0"/>
              <a:t>Aquí también </a:t>
            </a:r>
            <a:r>
              <a:rPr lang="es-CO" dirty="0" err="1" smtClean="0"/>
              <a:t>también</a:t>
            </a:r>
            <a:r>
              <a:rPr lang="es-CO" dirty="0" smtClean="0"/>
              <a:t> se forma gas metano expulsado en forma de flatulencias</a:t>
            </a:r>
            <a:endParaRPr lang="es-CO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6" y="1503014"/>
            <a:ext cx="3864868" cy="352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8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3103"/>
            <a:ext cx="3672408" cy="560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6543"/>
            <a:ext cx="3810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8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124744"/>
            <a:ext cx="41764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ENFERMEDADES DEL SISTEMA DIGESTIVO</a:t>
            </a:r>
          </a:p>
          <a:p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Esofagitis</a:t>
            </a:r>
            <a:r>
              <a:rPr lang="es-CO" dirty="0" smtClean="0"/>
              <a:t>: Provocada por el reflujo de los jugos gástricos o intestinales.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Tumores de esófago</a:t>
            </a:r>
            <a:r>
              <a:rPr lang="es-CO" dirty="0" smtClean="0"/>
              <a:t>: Hay benignos y malignos.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Úlceras</a:t>
            </a:r>
            <a:r>
              <a:rPr lang="es-CO" dirty="0" smtClean="0"/>
              <a:t>: Peladuras en el estómago o intestino. Estos quedan expuestos a los jugos gástricos.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Gastritis</a:t>
            </a:r>
            <a:r>
              <a:rPr lang="es-CO" dirty="0" smtClean="0"/>
              <a:t>: Inflamación de la mucosa gástrica.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Cáncer de estómago</a:t>
            </a:r>
            <a:r>
              <a:rPr lang="es-CO" dirty="0" smtClean="0"/>
              <a:t>: Es muy común en el mundo. Es letal ya que los pacientes consultan demasiado tarde.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/>
          </a:p>
        </p:txBody>
      </p:sp>
      <p:sp>
        <p:nvSpPr>
          <p:cNvPr id="6" name="CuadroTexto 6"/>
          <p:cNvSpPr txBox="1"/>
          <p:nvPr/>
        </p:nvSpPr>
        <p:spPr>
          <a:xfrm>
            <a:off x="4716016" y="908720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Esofagitis</a:t>
            </a:r>
            <a:r>
              <a:rPr lang="es-CO" dirty="0" smtClean="0"/>
              <a:t>: Provocada por el reflujo de los jugos gástricos o intestinales.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Estreñimiento: </a:t>
            </a:r>
            <a:r>
              <a:rPr lang="es-CO" dirty="0" smtClean="0"/>
              <a:t>Enfermedad muy común. Paso lento de la materia fecal por el colon,  por lo cual las heces se endurecen y son difíciles de expulsar.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Diarrea: </a:t>
            </a:r>
            <a:r>
              <a:rPr lang="es-CO" dirty="0" smtClean="0"/>
              <a:t>Paso </a:t>
            </a:r>
            <a:r>
              <a:rPr lang="es-CO" dirty="0"/>
              <a:t>muy rápido </a:t>
            </a:r>
            <a:r>
              <a:rPr lang="es-CO" dirty="0" smtClean="0"/>
              <a:t>de las heces, por el intestino, el agua no se </a:t>
            </a:r>
            <a:r>
              <a:rPr lang="es-CO" dirty="0"/>
              <a:t>absorbe en cantidad suficiente, por lo que las heces son líquidas. </a:t>
            </a:r>
            <a:r>
              <a:rPr lang="es-CO" dirty="0" smtClean="0"/>
              <a:t>Esto es por causa de virus, bacterianas, medicamentos,  </a:t>
            </a:r>
            <a:r>
              <a:rPr lang="es-CO" dirty="0"/>
              <a:t>venenos </a:t>
            </a:r>
            <a:r>
              <a:rPr lang="es-CO" dirty="0" smtClean="0"/>
              <a:t>y estrés.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Tumores intestinales: </a:t>
            </a:r>
            <a:r>
              <a:rPr lang="es-CO" dirty="0" smtClean="0"/>
              <a:t>Como cáncer de </a:t>
            </a:r>
            <a:r>
              <a:rPr lang="es-CO" dirty="0" err="1" smtClean="0"/>
              <a:t>cólon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24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124744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ENFERMEDADES DEL SISTEMA DIGESTIVO</a:t>
            </a:r>
          </a:p>
          <a:p>
            <a:endParaRPr lang="es-CO" sz="2400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7030A0"/>
                </a:solidFill>
              </a:rPr>
              <a:t>Apendicitis</a:t>
            </a:r>
            <a:r>
              <a:rPr lang="es-CO" dirty="0"/>
              <a:t>: Inflamación del apéndice debido a una infección. Cuando esto sucede debe ser extirpado de inmediato, para evitar complicaciones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Peritonitis</a:t>
            </a:r>
            <a:r>
              <a:rPr lang="es-CO" dirty="0" smtClean="0"/>
              <a:t>: Inflamación del peritoneo, membrana serosa que cubre la pared abdominal e intestinal. Produce, náusea, vómito, fiebre, taquicardia, sed, e incluso la muerte.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Otras </a:t>
            </a:r>
            <a:r>
              <a:rPr lang="es-CO" dirty="0" err="1" smtClean="0"/>
              <a:t>enfemedades</a:t>
            </a:r>
            <a:r>
              <a:rPr lang="es-CO" dirty="0" smtClean="0"/>
              <a:t>: Hepatitis, pancreatitis, faringitis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/>
          </a:p>
        </p:txBody>
      </p:sp>
      <p:sp>
        <p:nvSpPr>
          <p:cNvPr id="6" name="CuadroTexto 6"/>
          <p:cNvSpPr txBox="1"/>
          <p:nvPr/>
        </p:nvSpPr>
        <p:spPr>
          <a:xfrm>
            <a:off x="4716016" y="908720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CUIDADOS DEL </a:t>
            </a:r>
            <a:r>
              <a:rPr lang="es-CO" sz="2400" b="1" dirty="0">
                <a:solidFill>
                  <a:srgbClr val="0070C0"/>
                </a:solidFill>
              </a:rPr>
              <a:t>SISTEMA DIGESTIVO</a:t>
            </a:r>
          </a:p>
          <a:p>
            <a:endParaRPr lang="es-CO" dirty="0" smtClean="0"/>
          </a:p>
          <a:p>
            <a:pPr marL="342900" indent="-342900" algn="just">
              <a:buAutoNum type="alphaLcPeriod"/>
            </a:pPr>
            <a:r>
              <a:rPr lang="es-CO" dirty="0" smtClean="0"/>
              <a:t>Lavase las manos antes de comer.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No abusar de alimentos y bebidas.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No realizar trabajos mentales y ejercicio.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Cuidar bien los dientes y la lengua, pues aquí se inicia la digestión.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Evitar comer cosas muy calientes y muy frías.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Comer a horas, evitando hacerlo entre comidas.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Evacuar los intestinos diariamente, para ello tener una alimentación balanceada y tomando 2 litros de agua al día.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Masticar despacio.</a:t>
            </a:r>
          </a:p>
        </p:txBody>
      </p:sp>
    </p:spTree>
    <p:extLst>
      <p:ext uri="{BB962C8B-B14F-4D97-AF65-F5344CB8AC3E}">
        <p14:creationId xmlns:p14="http://schemas.microsoft.com/office/powerpoint/2010/main" val="13418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Circulatorio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1520" y="908720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Es el conjunto de conductos por donde circula la sangre. Va desde la punta del pié hasta la cabeza. A medida que la sangre circula por el cuerpo, </a:t>
            </a:r>
            <a:r>
              <a:rPr lang="es-CO" sz="2400" u="sng" dirty="0" smtClean="0">
                <a:solidFill>
                  <a:srgbClr val="FF0000"/>
                </a:solidFill>
              </a:rPr>
              <a:t>transporta oxigeno </a:t>
            </a:r>
            <a:r>
              <a:rPr lang="es-CO" sz="2400" dirty="0" smtClean="0"/>
              <a:t>desde los pulmones, </a:t>
            </a:r>
            <a:r>
              <a:rPr lang="es-CO" sz="2400" dirty="0"/>
              <a:t>y </a:t>
            </a:r>
            <a:r>
              <a:rPr lang="es-CO" sz="2400" u="sng" dirty="0" smtClean="0">
                <a:solidFill>
                  <a:srgbClr val="FF0000"/>
                </a:solidFill>
              </a:rPr>
              <a:t>nutrientes</a:t>
            </a:r>
            <a:r>
              <a:rPr lang="es-CO" sz="2400" dirty="0" smtClean="0"/>
              <a:t> desde el sistema digestivo. Luego trasporta los </a:t>
            </a:r>
            <a:r>
              <a:rPr lang="es-CO" sz="2400" u="sng" dirty="0" smtClean="0">
                <a:solidFill>
                  <a:srgbClr val="FF0000"/>
                </a:solidFill>
              </a:rPr>
              <a:t>desechos de </a:t>
            </a:r>
            <a:r>
              <a:rPr lang="es-CO" sz="2400" u="sng" dirty="0">
                <a:solidFill>
                  <a:srgbClr val="FF0000"/>
                </a:solidFill>
              </a:rPr>
              <a:t>las células</a:t>
            </a:r>
            <a:r>
              <a:rPr lang="es-CO" sz="2400" dirty="0"/>
              <a:t> para que el cuerpo se deshaga de ellos</a:t>
            </a:r>
            <a:r>
              <a:rPr lang="es-CO" sz="2400" dirty="0" smtClean="0"/>
              <a:t>.</a:t>
            </a:r>
          </a:p>
          <a:p>
            <a:pPr algn="just"/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>Está formado por: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sz="2400" dirty="0" smtClean="0"/>
              <a:t>El corazón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sz="2400" dirty="0" smtClean="0"/>
              <a:t>Las venas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sz="2400" dirty="0" smtClean="0"/>
              <a:t>Las arterias</a:t>
            </a:r>
            <a:endParaRPr lang="es-C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50466"/>
            <a:ext cx="3096344" cy="57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7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Circulatorio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1520" y="908720"/>
            <a:ext cx="36724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rgbClr val="7030A0"/>
                </a:solidFill>
              </a:rPr>
              <a:t>El corazón: </a:t>
            </a:r>
            <a:r>
              <a:rPr lang="es-CO" dirty="0"/>
              <a:t>funciona como una bomba que hace mover la sangre por todo nuestro cuerpo</a:t>
            </a:r>
            <a:r>
              <a:rPr lang="es-CO" dirty="0" smtClean="0"/>
              <a:t>. Es </a:t>
            </a:r>
            <a:r>
              <a:rPr lang="es-CO" dirty="0"/>
              <a:t>un órgano </a:t>
            </a:r>
            <a:r>
              <a:rPr lang="es-CO" dirty="0" smtClean="0"/>
              <a:t>musculoso </a:t>
            </a:r>
            <a:r>
              <a:rPr lang="es-CO" dirty="0"/>
              <a:t>del tamaño de un </a:t>
            </a:r>
            <a:r>
              <a:rPr lang="es-CO" dirty="0" smtClean="0"/>
              <a:t>puño, ubicado en el pecho, entre en el tórax y los pulmones. 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Está dividido en 2 partes que no </a:t>
            </a:r>
            <a:r>
              <a:rPr lang="es-CO" dirty="0"/>
              <a:t>se comunican entre sí, una derecha y otra izquierda.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/>
              <a:t>La mitad derecha siempre contiene sangre pobre en oxígeno, procedente de las venas cava superior e inferior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La mitad izquierda, posee sangre rica en oxígeno, proveniente de las arterias de los pulmones </a:t>
            </a:r>
            <a:r>
              <a:rPr lang="es-CO" dirty="0" err="1"/>
              <a:t>ó</a:t>
            </a:r>
            <a:r>
              <a:rPr lang="es-CO" dirty="0"/>
              <a:t> </a:t>
            </a:r>
            <a:r>
              <a:rPr lang="es-CO" u="sng" dirty="0">
                <a:solidFill>
                  <a:srgbClr val="FF0000"/>
                </a:solidFill>
              </a:rPr>
              <a:t>aorta</a:t>
            </a:r>
            <a:r>
              <a:rPr lang="es-CO" dirty="0"/>
              <a:t>, la cual se distribuye en todo el organismo para oxigenarlo</a:t>
            </a:r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908720"/>
            <a:ext cx="5107286" cy="3672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451721"/>
            <a:ext cx="1574690" cy="23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Circulatorio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47123"/>
              </p:ext>
            </p:extLst>
          </p:nvPr>
        </p:nvGraphicFramePr>
        <p:xfrm>
          <a:off x="292160" y="1094780"/>
          <a:ext cx="8424936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bg1"/>
                          </a:solidFill>
                        </a:rPr>
                        <a:t>Las Arterias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bg1"/>
                          </a:solidFill>
                        </a:rPr>
                        <a:t>Las Venas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Trasladan la sangre desde el corazón hacia el resto del cuerpo</a:t>
                      </a:r>
                      <a:endParaRPr lang="es-CO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Trasladan la sangre del cuerpo al corazón.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Transportan sangre oxigenada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Transportan sangre contaminada con CO</a:t>
                      </a:r>
                      <a:r>
                        <a:rPr lang="es-CO" sz="1200" dirty="0" smtClean="0"/>
                        <a:t>2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Llevan nutrientes a todas las células del cuerpo</a:t>
                      </a:r>
                      <a:endParaRPr lang="es-CO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Transportan residuos para ser eliminados el cuerpo.</a:t>
                      </a:r>
                      <a:endParaRPr lang="es-CO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Son muchas, gruesas, duras y vigorosas ya que transportan oxigeno.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Son menos cantidad y más delgadas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La sangre que trasportan es de color rojo brillante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La sangre que transportan son de color rojo oscuro</a:t>
                      </a:r>
                      <a:endParaRPr lang="es-CO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520" y="7033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7030A0"/>
                </a:solidFill>
              </a:rPr>
              <a:t>Venas y arterias</a:t>
            </a:r>
            <a:endParaRPr lang="es-CO" b="1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4581128"/>
            <a:ext cx="265400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Circulatorio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88008"/>
            <a:ext cx="6984776" cy="55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Circulatorio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1520" y="905808"/>
            <a:ext cx="42484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0070C0"/>
                </a:solidFill>
              </a:rPr>
              <a:t>ENFERMEDADES DEL SISTEMA </a:t>
            </a:r>
            <a:r>
              <a:rPr lang="es-CO" sz="2400" b="1" dirty="0" smtClean="0">
                <a:solidFill>
                  <a:srgbClr val="0070C0"/>
                </a:solidFill>
              </a:rPr>
              <a:t>CIRCULATORIO</a:t>
            </a:r>
            <a:endParaRPr lang="es-CO" sz="2400" b="1" dirty="0">
              <a:solidFill>
                <a:srgbClr val="0070C0"/>
              </a:solidFill>
            </a:endParaRPr>
          </a:p>
          <a:p>
            <a:pPr algn="just"/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Anemia</a:t>
            </a:r>
            <a:r>
              <a:rPr lang="es-CO" dirty="0" smtClean="0"/>
              <a:t>: Se caracteriza por la disminución anormal de los glóbulos en la sangre, que son los encargados de transportar el oxígeno al organismo.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Angina: </a:t>
            </a:r>
            <a:r>
              <a:rPr lang="es-CO" dirty="0" smtClean="0"/>
              <a:t>Es un dolor en el tórax, debido a que el corazón no está recibiendo suficiente oxígeno. Esto puede llevar a un ataque cardíaco.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Arteriosclerosis: </a:t>
            </a:r>
            <a:r>
              <a:rPr lang="es-CO" dirty="0" smtClean="0"/>
              <a:t>Estrechamiento o bloqueo de las arterias, debido a la acumulación de grasas.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Colesterol: </a:t>
            </a:r>
            <a:r>
              <a:rPr lang="es-CO" dirty="0" smtClean="0"/>
              <a:t>Sustancia grasosa de la sangre, no se puede vivir sin ella, pero en exceso es muy perjudicial.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4644008" y="9058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7030A0"/>
                </a:solidFill>
              </a:rPr>
              <a:t>Ataque </a:t>
            </a:r>
            <a:r>
              <a:rPr lang="es-CO" b="1" dirty="0" smtClean="0">
                <a:solidFill>
                  <a:srgbClr val="7030A0"/>
                </a:solidFill>
              </a:rPr>
              <a:t>cardíaco: </a:t>
            </a:r>
            <a:r>
              <a:rPr lang="es-CO" dirty="0" smtClean="0">
                <a:solidFill>
                  <a:srgbClr val="000000"/>
                </a:solidFill>
              </a:rPr>
              <a:t>Lesión del corazón provocada por el bloqueo de una arteria que lleva sangre y oxígeno, a este.</a:t>
            </a:r>
          </a:p>
          <a:p>
            <a:pPr algn="just" fontAlgn="base"/>
            <a:endParaRPr lang="es-CO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CO" b="1" dirty="0" err="1" smtClean="0">
                <a:solidFill>
                  <a:srgbClr val="7030A0"/>
                </a:solidFill>
              </a:rPr>
              <a:t>Hipertención</a:t>
            </a:r>
            <a:r>
              <a:rPr lang="es-CO" b="1" dirty="0" smtClean="0">
                <a:solidFill>
                  <a:srgbClr val="7030A0"/>
                </a:solidFill>
              </a:rPr>
              <a:t>: </a:t>
            </a:r>
            <a:r>
              <a:rPr lang="es-CO" dirty="0" smtClean="0">
                <a:solidFill>
                  <a:srgbClr val="000000"/>
                </a:solidFill>
              </a:rPr>
              <a:t>Presión que ejerce la sangre sobre las paredes de la arteria, cuando es bombeada por el corazón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0000"/>
                </a:solidFill>
              </a:rPr>
              <a:t>Otras: Várices, mala circulación, aneurisma, hemofilia, trombosis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es-CO" dirty="0">
              <a:solidFill>
                <a:srgbClr val="666666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826584"/>
            <a:ext cx="2592288" cy="267439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20130" y="613164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Colesterol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91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116216" cy="1470025"/>
          </a:xfrm>
        </p:spPr>
        <p:txBody>
          <a:bodyPr>
            <a:normAutofit fontScale="90000"/>
          </a:bodyPr>
          <a:lstStyle/>
          <a:p>
            <a:r>
              <a:rPr lang="es-CO" sz="6600" dirty="0" smtClean="0">
                <a:latin typeface="Impact" panose="020B0806030902050204" pitchFamily="34" charset="0"/>
              </a:rPr>
              <a:t>Nivel </a:t>
            </a:r>
            <a:r>
              <a:rPr lang="es-CO" sz="6600" dirty="0" err="1" smtClean="0">
                <a:latin typeface="Impact" panose="020B0806030902050204" pitchFamily="34" charset="0"/>
              </a:rPr>
              <a:t>organísmico</a:t>
            </a:r>
            <a:endParaRPr lang="es-CO" sz="6600" dirty="0">
              <a:latin typeface="Impact" panose="020B080603090205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1" y="1772816"/>
            <a:ext cx="51845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/>
              <a:t>En un ser vivo multicelular (que posee varias células) , encontramos los siguientes niveles: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 smtClean="0"/>
              <a:t>1. </a:t>
            </a:r>
            <a:r>
              <a:rPr lang="es-CO" sz="4000" b="1" dirty="0" smtClean="0">
                <a:solidFill>
                  <a:srgbClr val="7030A0"/>
                </a:solidFill>
              </a:rPr>
              <a:t>La célula: </a:t>
            </a:r>
            <a:r>
              <a:rPr lang="es-CO" sz="3200" dirty="0" smtClean="0"/>
              <a:t>Realiza ciertas funciones, pero esta por sí sola no se mantiene viva, necesita de otros factores para ello.</a:t>
            </a: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6124">
            <a:off x="6084168" y="2805321"/>
            <a:ext cx="260543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Circulatorio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484784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CUIDADOS DEL </a:t>
            </a:r>
            <a:r>
              <a:rPr lang="es-CO" sz="2400" b="1" dirty="0">
                <a:solidFill>
                  <a:srgbClr val="0070C0"/>
                </a:solidFill>
              </a:rPr>
              <a:t>SISTEMA </a:t>
            </a:r>
            <a:r>
              <a:rPr lang="es-CO" sz="2400" b="1" dirty="0" smtClean="0">
                <a:solidFill>
                  <a:srgbClr val="0070C0"/>
                </a:solidFill>
              </a:rPr>
              <a:t>CIRCULATORIO</a:t>
            </a:r>
          </a:p>
          <a:p>
            <a:pPr algn="just"/>
            <a:endParaRPr lang="es-CO" sz="2400" b="1" dirty="0">
              <a:solidFill>
                <a:srgbClr val="0070C0"/>
              </a:solidFill>
            </a:endParaRPr>
          </a:p>
          <a:p>
            <a:pPr marL="342900" indent="-342900" algn="just">
              <a:buAutoNum type="alphaLcPeriod"/>
            </a:pPr>
            <a:r>
              <a:rPr lang="es-CO" dirty="0" smtClean="0"/>
              <a:t>Realizar ejercicio al menos 3 veces por semana.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Alimentarse de forma balanceada con frutas y verduras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Reducir las grasas.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No fumar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No consumir licor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Controlar el peso.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Consumir abundante agua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Descansar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No ducharse con agua muy caliente</a:t>
            </a:r>
          </a:p>
          <a:p>
            <a:pPr marL="342900" indent="-342900" algn="just">
              <a:buAutoNum type="alphaLcPeriod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933872"/>
            <a:ext cx="1872208" cy="1704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96" y="2833221"/>
            <a:ext cx="2409825" cy="18954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859" y="492314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Respiratorio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5292" y="1196752"/>
            <a:ext cx="45365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Es el encargado de </a:t>
            </a:r>
            <a:r>
              <a:rPr lang="es-CO" u="sng" dirty="0" smtClean="0">
                <a:solidFill>
                  <a:srgbClr val="FF0000"/>
                </a:solidFill>
              </a:rPr>
              <a:t>tomar</a:t>
            </a:r>
            <a:r>
              <a:rPr lang="es-CO" dirty="0" smtClean="0">
                <a:solidFill>
                  <a:srgbClr val="FF0000"/>
                </a:solidFill>
              </a:rPr>
              <a:t> </a:t>
            </a:r>
            <a:r>
              <a:rPr lang="es-CO" dirty="0" smtClean="0"/>
              <a:t>oxígeno del ambiente, para las células de nuestro organismo  y </a:t>
            </a:r>
            <a:r>
              <a:rPr lang="es-CO" u="sng" dirty="0" smtClean="0">
                <a:solidFill>
                  <a:srgbClr val="FF0000"/>
                </a:solidFill>
              </a:rPr>
              <a:t>expulsar</a:t>
            </a:r>
            <a:r>
              <a:rPr lang="es-CO" dirty="0" smtClean="0">
                <a:solidFill>
                  <a:srgbClr val="FF0000"/>
                </a:solidFill>
              </a:rPr>
              <a:t> </a:t>
            </a:r>
            <a:r>
              <a:rPr lang="es-CO" dirty="0" smtClean="0"/>
              <a:t>de él, el dióxido de carbono. Un ser vivo no se puede quedar más de 3 minutos sin respirar.</a:t>
            </a:r>
          </a:p>
          <a:p>
            <a:pPr algn="just"/>
            <a:r>
              <a:rPr lang="es-CO" sz="2400" dirty="0"/>
              <a:t/>
            </a:r>
            <a:br>
              <a:rPr lang="es-CO" sz="2400" dirty="0"/>
            </a:br>
            <a:r>
              <a:rPr lang="es-CO" dirty="0" smtClean="0"/>
              <a:t>Está formado por: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Nariz o fosas nasales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La faringe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La laringe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La tráquea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Los Bronquios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Los pulmones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El diafragma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algn="just"/>
            <a:endParaRPr lang="es-CO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420888"/>
            <a:ext cx="5715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Respiratorio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2440" y="1340768"/>
            <a:ext cx="4646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Nariz o fosas nasales: </a:t>
            </a:r>
            <a:r>
              <a:rPr lang="es-CO" dirty="0" smtClean="0"/>
              <a:t>Posee dos orificios, separados por el tabique, con tiene unas vellosidades que se encargan de humedecer, calentar y purificar el aire que respiramos.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La laringe: </a:t>
            </a:r>
            <a:r>
              <a:rPr lang="es-CO" dirty="0" smtClean="0"/>
              <a:t>También hace parte del sistema digestivo. Se encarga de procesar la voz.</a:t>
            </a:r>
          </a:p>
          <a:p>
            <a:pPr algn="just"/>
            <a:endParaRPr lang="es-CO" u="sng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La tráquea: </a:t>
            </a:r>
            <a:r>
              <a:rPr lang="es-CO" dirty="0"/>
              <a:t>Es un conducto semicircular de 12 centímetros de largo formado por 20 anillos cartilaginosos. </a:t>
            </a:r>
            <a:r>
              <a:rPr lang="es-CO" dirty="0" smtClean="0"/>
              <a:t>Está revestido de </a:t>
            </a:r>
            <a:r>
              <a:rPr lang="es-CO" dirty="0"/>
              <a:t>moco, en el cual se adhieren partículas de polvo que atravesaron las vías respiratorias superiores</a:t>
            </a:r>
            <a:r>
              <a:rPr lang="es-CO" dirty="0" smtClean="0"/>
              <a:t>. Además</a:t>
            </a:r>
            <a:r>
              <a:rPr lang="es-CO" dirty="0"/>
              <a:t>, este moco actúa como bactericida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86" y="1272355"/>
            <a:ext cx="1584176" cy="14460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068960"/>
            <a:ext cx="3078000" cy="20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Respiratorio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6152" y="1052736"/>
            <a:ext cx="4646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Los bronquios:  </a:t>
            </a:r>
            <a:r>
              <a:rPr lang="es-CO" dirty="0" smtClean="0"/>
              <a:t>Son las diversas ramificaciones del interior del pulmón, están rodeadas de una multitud de capilares por donde pasa y se purifica la sangre.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Los pulmones: </a:t>
            </a:r>
            <a:r>
              <a:rPr lang="es-CO" dirty="0"/>
              <a:t>Son dos masas esponjosas </a:t>
            </a:r>
            <a:r>
              <a:rPr lang="es-CO" dirty="0" smtClean="0"/>
              <a:t>de color rojizo, </a:t>
            </a:r>
            <a:r>
              <a:rPr lang="es-CO" dirty="0"/>
              <a:t>situadas en el tórax a ambos lados </a:t>
            </a:r>
            <a:r>
              <a:rPr lang="es-CO" dirty="0" smtClean="0"/>
              <a:t>del corazón.  En este la sangre se llena de oxígeno y al mismo tiempo se libera de gas carbónico.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7030A0"/>
                </a:solidFill>
              </a:rPr>
              <a:t>Diafragma</a:t>
            </a:r>
            <a:r>
              <a:rPr lang="es-CO" b="1" dirty="0" smtClean="0">
                <a:solidFill>
                  <a:srgbClr val="7030A0"/>
                </a:solidFill>
              </a:rPr>
              <a:t>:  </a:t>
            </a:r>
            <a:r>
              <a:rPr lang="es-CO" dirty="0" smtClean="0"/>
              <a:t>Es </a:t>
            </a:r>
            <a:r>
              <a:rPr lang="es-CO" dirty="0"/>
              <a:t>un músculo que separa la cavidad </a:t>
            </a:r>
            <a:r>
              <a:rPr lang="es-CO" dirty="0" err="1" smtClean="0"/>
              <a:t>toráxica</a:t>
            </a:r>
            <a:r>
              <a:rPr lang="es-CO" dirty="0" smtClean="0"/>
              <a:t> </a:t>
            </a:r>
            <a:r>
              <a:rPr lang="es-CO" dirty="0"/>
              <a:t>de la cavidad abdominal, al contraerse permite la entrada de aire a los pulmones.</a:t>
            </a:r>
          </a:p>
          <a:p>
            <a:endParaRPr lang="es-CO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800068"/>
            <a:ext cx="3660101" cy="3477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452961"/>
            <a:ext cx="2810225" cy="22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Respiratorio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1520" y="905808"/>
            <a:ext cx="42484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0070C0"/>
                </a:solidFill>
              </a:rPr>
              <a:t>ENFERMEDADES DEL SISTEMA </a:t>
            </a:r>
            <a:r>
              <a:rPr lang="es-CO" sz="2400" b="1" dirty="0" smtClean="0">
                <a:solidFill>
                  <a:srgbClr val="0070C0"/>
                </a:solidFill>
              </a:rPr>
              <a:t>RESPIRATORIO</a:t>
            </a:r>
            <a:endParaRPr lang="es-CO" sz="2400" b="1" dirty="0">
              <a:solidFill>
                <a:srgbClr val="0070C0"/>
              </a:solidFill>
            </a:endParaRPr>
          </a:p>
          <a:p>
            <a:pPr algn="just"/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Cáncer de pulmón</a:t>
            </a:r>
            <a:r>
              <a:rPr lang="es-CO" dirty="0" smtClean="0"/>
              <a:t>: Ocasionado principalmente por el consumo de tabaco.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Bronquitis</a:t>
            </a:r>
            <a:r>
              <a:rPr lang="es-CO" dirty="0" smtClean="0"/>
              <a:t>: Inflamación aguda de los bronquios, dificultando la respiración y produciendo grandes cantidades de moco.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Neumonía</a:t>
            </a:r>
            <a:r>
              <a:rPr lang="es-CO" dirty="0" smtClean="0"/>
              <a:t>: Inflamación del pulmón producida por bacterias, debido a la contaminación.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Otras: </a:t>
            </a:r>
          </a:p>
          <a:p>
            <a:pPr algn="just"/>
            <a:r>
              <a:rPr lang="es-CO" dirty="0" smtClean="0"/>
              <a:t>Tuberculosis, gripes, otitis, amigdalitis, asma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69" y="2623915"/>
            <a:ext cx="2143125" cy="2143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934" y="4834094"/>
            <a:ext cx="2678721" cy="18791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977131"/>
            <a:ext cx="1998211" cy="15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Tarea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Investigar los cuidados del sistema </a:t>
            </a:r>
            <a:r>
              <a:rPr lang="es-CO" dirty="0" smtClean="0"/>
              <a:t>respiratorio</a:t>
            </a:r>
          </a:p>
          <a:p>
            <a:pPr marL="0" indent="0">
              <a:buNone/>
            </a:pPr>
            <a:r>
              <a:rPr lang="es-CO" sz="1200" dirty="0">
                <a:hlinkClick r:id="rId2"/>
              </a:rPr>
              <a:t>http://www.esmas.com/salud/home/conocetucuerpo/363911.html</a:t>
            </a:r>
            <a:endParaRPr lang="es-CO" sz="1200" dirty="0" smtClean="0"/>
          </a:p>
          <a:p>
            <a:r>
              <a:rPr lang="es-CO" dirty="0" smtClean="0"/>
              <a:t>Colorear los diferentes sistemas y colocar sus nombres.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0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35597"/>
            <a:ext cx="3721100" cy="6186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511829" cy="5445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8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81" y="567095"/>
            <a:ext cx="3095238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://3.bp.blogspot.com/-Ia43qqlrH1k/UI97cfkjwvI/AAAAAAAAD9k/laGKxtjRsV8/s400/FICHA+DEL+SISTEMA+%C3%93SEO+PARA+COLOREAR+Y+SE%C3%91ALAR+SUS+PART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67" y="452120"/>
            <a:ext cx="4939665" cy="595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116216" cy="1470025"/>
          </a:xfrm>
        </p:spPr>
        <p:txBody>
          <a:bodyPr>
            <a:normAutofit fontScale="90000"/>
          </a:bodyPr>
          <a:lstStyle/>
          <a:p>
            <a:r>
              <a:rPr lang="es-CO" sz="6600" dirty="0" smtClean="0">
                <a:latin typeface="Impact" panose="020B0806030902050204" pitchFamily="34" charset="0"/>
              </a:rPr>
              <a:t>Nivel </a:t>
            </a:r>
            <a:r>
              <a:rPr lang="es-CO" sz="6600" dirty="0" err="1" smtClean="0">
                <a:latin typeface="Impact" panose="020B0806030902050204" pitchFamily="34" charset="0"/>
              </a:rPr>
              <a:t>organísmico</a:t>
            </a:r>
            <a:endParaRPr lang="es-CO" sz="6600" dirty="0">
              <a:latin typeface="Impact" panose="020B080603090205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556792"/>
            <a:ext cx="40324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/>
              <a:t>2. </a:t>
            </a:r>
            <a:r>
              <a:rPr lang="es-CO" sz="4000" b="1" dirty="0" smtClean="0">
                <a:solidFill>
                  <a:srgbClr val="7030A0"/>
                </a:solidFill>
              </a:rPr>
              <a:t>El tejido: </a:t>
            </a:r>
            <a:r>
              <a:rPr lang="es-CO" sz="3200" dirty="0" smtClean="0"/>
              <a:t>Las </a:t>
            </a:r>
            <a:r>
              <a:rPr lang="es-CO" sz="3200" dirty="0"/>
              <a:t>células de un mismo tipo se agrupan para realizar funciones que una sola célula no podría hacer. </a:t>
            </a:r>
            <a:endParaRPr lang="es-CO" sz="3200" dirty="0" smtClean="0"/>
          </a:p>
          <a:p>
            <a:pPr algn="just"/>
            <a:r>
              <a:rPr lang="es-CO" sz="3200" dirty="0" smtClean="0"/>
              <a:t>Por </a:t>
            </a:r>
            <a:r>
              <a:rPr lang="es-CO" sz="3200" dirty="0"/>
              <a:t>ejemplo, el tejido epitelial protege a otros tejidos debajo de él, </a:t>
            </a:r>
            <a:endParaRPr lang="es-CO" dirty="0"/>
          </a:p>
        </p:txBody>
      </p:sp>
      <p:pic>
        <p:nvPicPr>
          <p:cNvPr id="1026" name="Picture 2" descr="http://www.monografias.com/trabajos93/tejidos-fundamentales-del-cuerpo-humano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5339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Cybergrafía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1600" dirty="0">
                <a:hlinkClick r:id="rId2"/>
              </a:rPr>
              <a:t>http://</a:t>
            </a:r>
            <a:r>
              <a:rPr lang="es-CO" sz="1600" dirty="0" smtClean="0">
                <a:hlinkClick r:id="rId2"/>
              </a:rPr>
              <a:t>cienciasdejoseleg.blogspot.com/2013/01/organizacion-celular-y-organismico.html</a:t>
            </a:r>
            <a:endParaRPr lang="es-CO" sz="1600" dirty="0" smtClean="0"/>
          </a:p>
          <a:p>
            <a:r>
              <a:rPr lang="es-CO" sz="1600" dirty="0">
                <a:hlinkClick r:id="rId3"/>
              </a:rPr>
              <a:t>http://</a:t>
            </a:r>
            <a:r>
              <a:rPr lang="es-CO" sz="1600" dirty="0" smtClean="0">
                <a:hlinkClick r:id="rId3"/>
              </a:rPr>
              <a:t>www.youtube.com/watch?v=jPy6N2wafEk</a:t>
            </a:r>
            <a:r>
              <a:rPr lang="es-CO" sz="1600" dirty="0" smtClean="0"/>
              <a:t> video</a:t>
            </a:r>
          </a:p>
          <a:p>
            <a:r>
              <a:rPr lang="es-CO" sz="1600" dirty="0" err="1" smtClean="0">
                <a:solidFill>
                  <a:srgbClr val="FF0000"/>
                </a:solidFill>
              </a:rPr>
              <a:t>Discóvery</a:t>
            </a:r>
            <a:r>
              <a:rPr lang="es-CO" sz="1600" dirty="0" smtClean="0">
                <a:solidFill>
                  <a:srgbClr val="FF0000"/>
                </a:solidFill>
              </a:rPr>
              <a:t> en la escuela (Sistema Digestivo: </a:t>
            </a:r>
            <a:r>
              <a:rPr lang="es-CO" sz="1600" dirty="0">
                <a:hlinkClick r:id="rId4"/>
              </a:rPr>
              <a:t>http://www.youtube.com/watch?feature=fvwp&amp;v=-</a:t>
            </a:r>
            <a:r>
              <a:rPr lang="es-CO" sz="1600" dirty="0" smtClean="0">
                <a:hlinkClick r:id="rId4"/>
              </a:rPr>
              <a:t>Mbk5ai45gI&amp;NR=1</a:t>
            </a:r>
            <a:endParaRPr lang="es-CO" sz="1600" dirty="0" smtClean="0"/>
          </a:p>
          <a:p>
            <a:r>
              <a:rPr lang="es-CO" sz="1600" dirty="0" smtClean="0">
                <a:hlinkClick r:id="rId5"/>
              </a:rPr>
              <a:t>http</a:t>
            </a:r>
            <a:r>
              <a:rPr lang="es-CO" sz="1600" dirty="0">
                <a:hlinkClick r:id="rId5"/>
              </a:rPr>
              <a:t>://</a:t>
            </a:r>
            <a:r>
              <a:rPr lang="es-CO" sz="1600" dirty="0" smtClean="0">
                <a:hlinkClick r:id="rId5"/>
              </a:rPr>
              <a:t>www.monografias.com/trabajos7/sidiy/sidiy.shtml</a:t>
            </a:r>
            <a:endParaRPr lang="es-CO" sz="1600" dirty="0" smtClean="0"/>
          </a:p>
          <a:p>
            <a:r>
              <a:rPr lang="es-CO" sz="1500" dirty="0">
                <a:solidFill>
                  <a:srgbClr val="FF0000"/>
                </a:solidFill>
                <a:hlinkClick r:id="rId6"/>
              </a:rPr>
              <a:t>http://</a:t>
            </a:r>
            <a:r>
              <a:rPr lang="es-CO" sz="1500" dirty="0" smtClean="0">
                <a:solidFill>
                  <a:srgbClr val="FF0000"/>
                </a:solidFill>
                <a:hlinkClick r:id="rId6"/>
              </a:rPr>
              <a:t>es.wikipedia.org/wiki/Intestino_delgado</a:t>
            </a:r>
            <a:endParaRPr lang="es-CO" sz="1500" dirty="0" smtClean="0">
              <a:solidFill>
                <a:srgbClr val="FF0000"/>
              </a:solidFill>
            </a:endParaRPr>
          </a:p>
          <a:p>
            <a:r>
              <a:rPr lang="es-CO" sz="1600" dirty="0">
                <a:hlinkClick r:id="rId7"/>
              </a:rPr>
              <a:t>http://</a:t>
            </a:r>
            <a:r>
              <a:rPr lang="es-CO" sz="1600" dirty="0" smtClean="0">
                <a:hlinkClick r:id="rId7"/>
              </a:rPr>
              <a:t>masalto.com/tareas/articulos.phtml?consecutivo=2110&amp;ficha_id=101&amp;c#top</a:t>
            </a:r>
            <a:endParaRPr lang="es-CO" sz="1600" dirty="0" smtClean="0"/>
          </a:p>
          <a:p>
            <a:r>
              <a:rPr lang="es-CO" sz="1600" dirty="0">
                <a:hlinkClick r:id="rId8"/>
              </a:rPr>
              <a:t>http://</a:t>
            </a:r>
            <a:r>
              <a:rPr lang="es-CO" sz="1600" dirty="0" smtClean="0">
                <a:hlinkClick r:id="rId8"/>
              </a:rPr>
              <a:t>www.monografias.com/trabajos95/el-sistema-circulatorio/el-sistema-circulatorio.shtml</a:t>
            </a:r>
            <a:endParaRPr lang="es-CO" sz="1600" dirty="0" smtClean="0"/>
          </a:p>
          <a:p>
            <a:r>
              <a:rPr lang="es-CO" sz="1600" dirty="0">
                <a:hlinkClick r:id="rId9"/>
              </a:rPr>
              <a:t>http://www.diferencia-entre.com/diferencia-entre-vena-y-arteria</a:t>
            </a:r>
            <a:r>
              <a:rPr lang="es-CO" sz="1600" dirty="0" smtClean="0">
                <a:hlinkClick r:id="rId9"/>
              </a:rPr>
              <a:t>/</a:t>
            </a:r>
            <a:endParaRPr lang="es-CO" sz="1600" dirty="0" smtClean="0"/>
          </a:p>
          <a:p>
            <a:r>
              <a:rPr lang="es-CO" sz="1600" dirty="0">
                <a:hlinkClick r:id="rId10"/>
              </a:rPr>
              <a:t>http://</a:t>
            </a:r>
            <a:r>
              <a:rPr lang="es-CO" sz="1600" dirty="0" smtClean="0">
                <a:hlinkClick r:id="rId10"/>
              </a:rPr>
              <a:t>html.rincondelvago.com/sistema-circulatorio-y-sus-enfermedades.html</a:t>
            </a:r>
            <a:endParaRPr lang="es-CO" sz="1600" dirty="0" smtClean="0"/>
          </a:p>
          <a:p>
            <a:r>
              <a:rPr lang="es-CO" sz="1600" dirty="0">
                <a:hlinkClick r:id="rId11"/>
              </a:rPr>
              <a:t>http://www.ehowenespanol.com/cuidar-sistema-circulatorio-como_10991</a:t>
            </a:r>
            <a:r>
              <a:rPr lang="es-CO" sz="1600" dirty="0" smtClean="0">
                <a:hlinkClick r:id="rId11"/>
              </a:rPr>
              <a:t>/</a:t>
            </a:r>
            <a:endParaRPr lang="es-CO" sz="1600" dirty="0" smtClean="0"/>
          </a:p>
          <a:p>
            <a:r>
              <a:rPr lang="es-CO" sz="1600" dirty="0">
                <a:hlinkClick r:id="rId12"/>
              </a:rPr>
              <a:t>http://saludenliniers2008.blogia.com/2008/112104-cuidados-del-sistema-circulatorio.-relacion-con-la-nutricion..</a:t>
            </a:r>
            <a:r>
              <a:rPr lang="es-CO" sz="1600" dirty="0" smtClean="0">
                <a:hlinkClick r:id="rId12"/>
              </a:rPr>
              <a:t>php</a:t>
            </a:r>
            <a:endParaRPr lang="es-CO" sz="1600" dirty="0" smtClean="0"/>
          </a:p>
          <a:p>
            <a:r>
              <a:rPr lang="es-CO" sz="1600" dirty="0">
                <a:hlinkClick r:id="rId13"/>
              </a:rPr>
              <a:t>http://www.profesorenlinea.cl/Ciencias/SistemaRespiratorio.htm</a:t>
            </a:r>
            <a:endParaRPr lang="es-CO" sz="15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116216" cy="1470025"/>
          </a:xfrm>
        </p:spPr>
        <p:txBody>
          <a:bodyPr>
            <a:normAutofit fontScale="90000"/>
          </a:bodyPr>
          <a:lstStyle/>
          <a:p>
            <a:r>
              <a:rPr lang="es-CO" sz="6600" dirty="0" smtClean="0">
                <a:latin typeface="Impact" panose="020B0806030902050204" pitchFamily="34" charset="0"/>
              </a:rPr>
              <a:t>Nivel </a:t>
            </a:r>
            <a:r>
              <a:rPr lang="es-CO" sz="6600" dirty="0" err="1" smtClean="0">
                <a:latin typeface="Impact" panose="020B0806030902050204" pitchFamily="34" charset="0"/>
              </a:rPr>
              <a:t>organísmico</a:t>
            </a:r>
            <a:endParaRPr lang="es-CO" sz="6600" dirty="0">
              <a:latin typeface="Impact" panose="020B080603090205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556792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3</a:t>
            </a:r>
            <a:r>
              <a:rPr lang="es-CO" sz="3200" dirty="0" smtClean="0"/>
              <a:t>. </a:t>
            </a:r>
            <a:r>
              <a:rPr lang="es-CO" sz="4000" b="1" dirty="0" smtClean="0">
                <a:solidFill>
                  <a:srgbClr val="7030A0"/>
                </a:solidFill>
              </a:rPr>
              <a:t>El órgano: </a:t>
            </a:r>
            <a:r>
              <a:rPr lang="es-CO" sz="3200" dirty="0"/>
              <a:t>está compuesto por diferentes tipos de tejidos para realizar una función general</a:t>
            </a:r>
            <a:r>
              <a:rPr lang="es-CO" sz="3200" dirty="0" smtClean="0"/>
              <a:t>.</a:t>
            </a:r>
          </a:p>
          <a:p>
            <a:pPr algn="just"/>
            <a:r>
              <a:rPr lang="es-CO" sz="3200" dirty="0" smtClean="0"/>
              <a:t>Ejemplo: Estómago, pulmones, corazón, páncreas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332" y="692696"/>
            <a:ext cx="2362200" cy="1933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852936"/>
            <a:ext cx="2247900" cy="2028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83" y="2348880"/>
            <a:ext cx="1314450" cy="1704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907" y="4934417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116216" cy="1470025"/>
          </a:xfrm>
        </p:spPr>
        <p:txBody>
          <a:bodyPr>
            <a:normAutofit fontScale="90000"/>
          </a:bodyPr>
          <a:lstStyle/>
          <a:p>
            <a:r>
              <a:rPr lang="es-CO" sz="6600" dirty="0" smtClean="0">
                <a:latin typeface="Impact" panose="020B0806030902050204" pitchFamily="34" charset="0"/>
              </a:rPr>
              <a:t>Nivel </a:t>
            </a:r>
            <a:r>
              <a:rPr lang="es-CO" sz="6600" dirty="0" err="1" smtClean="0">
                <a:latin typeface="Impact" panose="020B0806030902050204" pitchFamily="34" charset="0"/>
              </a:rPr>
              <a:t>organísmico</a:t>
            </a:r>
            <a:endParaRPr lang="es-CO" sz="6600" dirty="0">
              <a:latin typeface="Impact" panose="020B080603090205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556792"/>
            <a:ext cx="40324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/>
              <a:t>4. </a:t>
            </a:r>
            <a:r>
              <a:rPr lang="es-CO" sz="4000" b="1" dirty="0" smtClean="0">
                <a:solidFill>
                  <a:srgbClr val="7030A0"/>
                </a:solidFill>
              </a:rPr>
              <a:t>El Sistema: </a:t>
            </a:r>
            <a:r>
              <a:rPr lang="es-CO" sz="3200" dirty="0" smtClean="0"/>
              <a:t>El órgano sólo, no hace nada, este necesita de otros órganos, los cuales forman el sistema. Por ejemplo: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Sistema digestivo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Sistema circulatorio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sz="3200" dirty="0" smtClean="0"/>
              <a:t>Sistema respiratorio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736" y="499517"/>
            <a:ext cx="2162175" cy="21145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996952"/>
            <a:ext cx="2143125" cy="21431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655" y="4068514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88008"/>
            <a:ext cx="4314825" cy="5753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1520" y="1700808"/>
            <a:ext cx="4248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Es una cadena </a:t>
            </a:r>
            <a:r>
              <a:rPr lang="es-CO" sz="2400" dirty="0"/>
              <a:t>de órganos por los que va pasando la comida que ingerimos, desde que entra, hasta que sale del </a:t>
            </a:r>
            <a:r>
              <a:rPr lang="es-CO" sz="2400" dirty="0" smtClean="0"/>
              <a:t>organismo.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Tiene la función de procesar los alimentos, separando las proteínas, minerales, grasas, entre otras, y llevarlas a la sangre y eliminar los residuos que le sobran.</a:t>
            </a:r>
          </a:p>
          <a:p>
            <a:endParaRPr lang="es-CO" sz="2400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7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124744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ÓRGANOS QUE LO CONFORMAN </a:t>
            </a:r>
          </a:p>
          <a:p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Boca</a:t>
            </a:r>
            <a:r>
              <a:rPr lang="es-CO" dirty="0" smtClean="0"/>
              <a:t>: Se encarga de triturar los alimentos con la ayuda de la lengua, la mandíbula y la saliva formando el bolo alimenticio.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Faringe</a:t>
            </a:r>
            <a:r>
              <a:rPr lang="es-CO" dirty="0" smtClean="0"/>
              <a:t>: Continua después de </a:t>
            </a:r>
            <a:r>
              <a:rPr lang="es-CO" dirty="0"/>
              <a:t>la </a:t>
            </a:r>
            <a:r>
              <a:rPr lang="es-CO" dirty="0" smtClean="0"/>
              <a:t>boca, </a:t>
            </a:r>
            <a:r>
              <a:rPr lang="es-CO" dirty="0"/>
              <a:t>tiene muchas </a:t>
            </a:r>
            <a:r>
              <a:rPr lang="es-CO" dirty="0" smtClean="0"/>
              <a:t>aberturas. Por </a:t>
            </a:r>
            <a:r>
              <a:rPr lang="es-CO" dirty="0"/>
              <a:t>arriba se comunica con las fosas nasales, </a:t>
            </a:r>
            <a:r>
              <a:rPr lang="es-CO" dirty="0" smtClean="0"/>
              <a:t>y </a:t>
            </a:r>
            <a:r>
              <a:rPr lang="es-CO" dirty="0"/>
              <a:t>el </a:t>
            </a:r>
            <a:r>
              <a:rPr lang="es-CO" dirty="0" smtClean="0"/>
              <a:t>oído. Por </a:t>
            </a:r>
            <a:r>
              <a:rPr lang="es-CO" dirty="0"/>
              <a:t>su parte inferior, </a:t>
            </a:r>
            <a:r>
              <a:rPr lang="es-CO" dirty="0" smtClean="0"/>
              <a:t>se </a:t>
            </a:r>
            <a:r>
              <a:rPr lang="es-CO" dirty="0"/>
              <a:t>comunica con la laringe y el esófago. </a:t>
            </a:r>
            <a:r>
              <a:rPr lang="es-CO" dirty="0" smtClean="0"/>
              <a:t>Tiene doble </a:t>
            </a:r>
            <a:r>
              <a:rPr lang="es-CO" dirty="0"/>
              <a:t>función, ya que por ella pasa el aire cuando respiramos, y los alimentos </a:t>
            </a:r>
            <a:r>
              <a:rPr lang="es-CO" dirty="0" smtClean="0"/>
              <a:t>cuando comemos.</a:t>
            </a:r>
          </a:p>
          <a:p>
            <a:pPr algn="just"/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7030A0"/>
                </a:solidFill>
              </a:rPr>
              <a:t>La L</a:t>
            </a:r>
            <a:r>
              <a:rPr lang="es-CO" b="1" dirty="0" smtClean="0">
                <a:solidFill>
                  <a:srgbClr val="7030A0"/>
                </a:solidFill>
              </a:rPr>
              <a:t>aringe</a:t>
            </a:r>
            <a:r>
              <a:rPr lang="es-CO" dirty="0"/>
              <a:t> es </a:t>
            </a:r>
            <a:r>
              <a:rPr lang="es-CO" dirty="0" smtClean="0"/>
              <a:t>un órgano</a:t>
            </a:r>
            <a:r>
              <a:rPr lang="es-CO" dirty="0"/>
              <a:t> tubular, constituido por </a:t>
            </a:r>
            <a:r>
              <a:rPr lang="es-CO" dirty="0" smtClean="0"/>
              <a:t>varios cartílagos.</a:t>
            </a: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888008"/>
            <a:ext cx="2105025" cy="2171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212976"/>
            <a:ext cx="294943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512" y="1124744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7030A0"/>
                </a:solidFill>
              </a:rPr>
              <a:t>Órganos que lo conforman </a:t>
            </a:r>
          </a:p>
          <a:p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Esófago</a:t>
            </a:r>
            <a:r>
              <a:rPr lang="es-CO" dirty="0" smtClean="0">
                <a:solidFill>
                  <a:srgbClr val="7030A0"/>
                </a:solidFill>
              </a:rPr>
              <a:t>: </a:t>
            </a:r>
            <a:r>
              <a:rPr lang="es-CO" dirty="0" smtClean="0"/>
              <a:t>El bolo se transporta de la boca al esófago por medio de movimiento peristálticos, hasta llegar al estómago.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Estómago</a:t>
            </a:r>
            <a:r>
              <a:rPr lang="es-CO" dirty="0" smtClean="0"/>
              <a:t>: Posee dos orificios, uno </a:t>
            </a:r>
            <a:r>
              <a:rPr lang="es-CO" dirty="0"/>
              <a:t>superior, que lo comunica con el esófago, llamado </a:t>
            </a:r>
            <a:r>
              <a:rPr lang="es-CO" b="1" dirty="0">
                <a:solidFill>
                  <a:srgbClr val="FF0000"/>
                </a:solidFill>
              </a:rPr>
              <a:t>cardias</a:t>
            </a:r>
            <a:r>
              <a:rPr lang="es-CO" dirty="0"/>
              <a:t>, y otro inferior, por el que se comunica con el intestino delgado, denominado </a:t>
            </a:r>
            <a:r>
              <a:rPr lang="es-CO" b="1" dirty="0">
                <a:solidFill>
                  <a:srgbClr val="FF0000"/>
                </a:solidFill>
              </a:rPr>
              <a:t>píloro</a:t>
            </a:r>
            <a:r>
              <a:rPr lang="es-CO" dirty="0"/>
              <a:t>. Cuando </a:t>
            </a:r>
            <a:r>
              <a:rPr lang="es-CO" dirty="0" smtClean="0"/>
              <a:t>el bolo llega a este, se queda por espacio de 2 horas. Se encuentra con los jugos gástricos (ácido clorhídrico) que se encargan de la digestión, pues  </a:t>
            </a:r>
            <a:r>
              <a:rPr lang="es-CO" dirty="0"/>
              <a:t>trituran y reducen a papilla </a:t>
            </a:r>
            <a:r>
              <a:rPr lang="es-CO" dirty="0" smtClean="0"/>
              <a:t>el bolo alimenticio. Aquí toma el nombre de </a:t>
            </a:r>
            <a:r>
              <a:rPr lang="es-CO" sz="2400" b="1" u="sng" dirty="0" smtClean="0"/>
              <a:t>quimo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350" y="3573016"/>
            <a:ext cx="2615642" cy="17281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80728"/>
            <a:ext cx="2758201" cy="18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3912"/>
            <a:ext cx="6116216" cy="864096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Impact" panose="020B0806030902050204" pitchFamily="34" charset="0"/>
              </a:rPr>
              <a:t>Sistema Digestivo</a:t>
            </a:r>
            <a:endParaRPr lang="es-CO" sz="4800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504" y="888008"/>
            <a:ext cx="42484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Hígado</a:t>
            </a:r>
            <a:r>
              <a:rPr lang="es-CO" dirty="0" smtClean="0"/>
              <a:t>: Procesa los nutrientes absorbido, elimina las toxinas de sustancia nocivas y produce bilis y colesterol a partir de la descomposición de la grasa, produce proteínas y almacena glucógenos, hierro y vitaminas.</a:t>
            </a:r>
          </a:p>
          <a:p>
            <a:pPr algn="just"/>
            <a:endParaRPr lang="es-CO" sz="24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7030A0"/>
                </a:solidFill>
              </a:rPr>
              <a:t>Vesícula Biliar</a:t>
            </a:r>
            <a:r>
              <a:rPr lang="es-CO" dirty="0" smtClean="0"/>
              <a:t>: está situada </a:t>
            </a:r>
            <a:r>
              <a:rPr lang="es-CO" dirty="0"/>
              <a:t>por debajo del hígado, es una bolsa en forma de pera que concentra y almacena la bilis. La bilis es una sustancia líquida, viscosa, de color </a:t>
            </a:r>
            <a:r>
              <a:rPr lang="es-CO" dirty="0" smtClean="0"/>
              <a:t>verde amarillento</a:t>
            </a:r>
            <a:r>
              <a:rPr lang="es-CO" dirty="0"/>
              <a:t>, sabor </a:t>
            </a:r>
            <a:r>
              <a:rPr lang="es-CO" dirty="0" smtClean="0"/>
              <a:t>amargo, </a:t>
            </a:r>
            <a:r>
              <a:rPr lang="es-CO" dirty="0"/>
              <a:t>que es secretada por el hígado y vertida en el intestino por los </a:t>
            </a:r>
            <a:r>
              <a:rPr lang="es-CO" dirty="0" smtClean="0"/>
              <a:t>conductos biliares</a:t>
            </a:r>
            <a:endParaRPr lang="es-CO" b="1" u="sng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552" y="1052736"/>
            <a:ext cx="3397432" cy="22322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573016"/>
            <a:ext cx="3087471" cy="24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2032</Words>
  <Application>Microsoft Office PowerPoint</Application>
  <PresentationFormat>Presentación en pantalla (4:3)</PresentationFormat>
  <Paragraphs>269</Paragraphs>
  <Slides>30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Impact</vt:lpstr>
      <vt:lpstr>Wingdings</vt:lpstr>
      <vt:lpstr>Tema de Office</vt:lpstr>
      <vt:lpstr>ESTÁNDARES</vt:lpstr>
      <vt:lpstr>Nivel organísmico</vt:lpstr>
      <vt:lpstr>Nivel organísmico</vt:lpstr>
      <vt:lpstr>Nivel organísmico</vt:lpstr>
      <vt:lpstr>Nivel organísmico</vt:lpstr>
      <vt:lpstr>Sistema Digestivo</vt:lpstr>
      <vt:lpstr>Sistema Digestivo</vt:lpstr>
      <vt:lpstr>Sistema Digestivo</vt:lpstr>
      <vt:lpstr>Sistema Digestivo</vt:lpstr>
      <vt:lpstr>Sistema Digestivo</vt:lpstr>
      <vt:lpstr>Sistema Digestivo</vt:lpstr>
      <vt:lpstr>Sistema Digestivo</vt:lpstr>
      <vt:lpstr>Sistema Digestivo</vt:lpstr>
      <vt:lpstr>Sistema Digestivo</vt:lpstr>
      <vt:lpstr>Sistema Circulatorio</vt:lpstr>
      <vt:lpstr>Sistema Circulatorio</vt:lpstr>
      <vt:lpstr>Sistema Circulatorio</vt:lpstr>
      <vt:lpstr>Sistema Circulatorio</vt:lpstr>
      <vt:lpstr>Sistema Circulatorio</vt:lpstr>
      <vt:lpstr>Sistema Circulatorio</vt:lpstr>
      <vt:lpstr>Sistema Respiratorio</vt:lpstr>
      <vt:lpstr>Sistema Respiratorio</vt:lpstr>
      <vt:lpstr>Sistema Respiratorio</vt:lpstr>
      <vt:lpstr>Sistema Respiratorio</vt:lpstr>
      <vt:lpstr>Tarea</vt:lpstr>
      <vt:lpstr>Presentación de PowerPoint</vt:lpstr>
      <vt:lpstr>Presentación de PowerPoint</vt:lpstr>
      <vt:lpstr>Presentación de PowerPoint</vt:lpstr>
      <vt:lpstr>Presentación de PowerPoint</vt:lpstr>
      <vt:lpstr>Cybergrafía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CÉLULA</dc:title>
  <dc:creator>ielebrun</dc:creator>
  <cp:lastModifiedBy>Pota</cp:lastModifiedBy>
  <cp:revision>404</cp:revision>
  <dcterms:created xsi:type="dcterms:W3CDTF">2013-05-02T19:13:28Z</dcterms:created>
  <dcterms:modified xsi:type="dcterms:W3CDTF">2013-08-01T23:09:35Z</dcterms:modified>
</cp:coreProperties>
</file>