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60" r:id="rId5"/>
    <p:sldId id="262" r:id="rId6"/>
    <p:sldId id="263" r:id="rId7"/>
    <p:sldId id="261" r:id="rId8"/>
    <p:sldId id="264" r:id="rId9"/>
    <p:sldId id="265" r:id="rId10"/>
    <p:sldId id="266" r:id="rId11"/>
    <p:sldId id="267" r:id="rId12"/>
    <p:sldId id="268" r:id="rId13"/>
    <p:sldId id="269" r:id="rId14"/>
    <p:sldId id="270" r:id="rId15"/>
    <p:sldId id="273" r:id="rId16"/>
    <p:sldId id="274" r:id="rId17"/>
    <p:sldId id="275" r:id="rId18"/>
    <p:sldId id="277" r:id="rId19"/>
    <p:sldId id="278" r:id="rId20"/>
    <p:sldId id="279" r:id="rId21"/>
    <p:sldId id="280" r:id="rId22"/>
    <p:sldId id="281" r:id="rId23"/>
    <p:sldId id="272" r:id="rId24"/>
    <p:sldId id="25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6" autoAdjust="0"/>
    <p:restoredTop sz="94660"/>
  </p:normalViewPr>
  <p:slideViewPr>
    <p:cSldViewPr snapToGrid="0">
      <p:cViewPr varScale="1">
        <p:scale>
          <a:sx n="77" d="100"/>
          <a:sy n="77" d="100"/>
        </p:scale>
        <p:origin x="108"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088EA-1980-4368-B6F5-3DDBDE484F5C}" type="doc">
      <dgm:prSet loTypeId="urn:microsoft.com/office/officeart/2011/layout/InterconnectedBlockProcess#1" loCatId="process" qsTypeId="urn:microsoft.com/office/officeart/2005/8/quickstyle/simple1" qsCatId="simple" csTypeId="urn:microsoft.com/office/officeart/2005/8/colors/accent1_2" csCatId="accent1" phldr="1"/>
      <dgm:spPr/>
      <dgm:t>
        <a:bodyPr/>
        <a:lstStyle/>
        <a:p>
          <a:endParaRPr lang="es-CO"/>
        </a:p>
      </dgm:t>
    </dgm:pt>
    <dgm:pt modelId="{71C5DFF4-6205-4E61-A3FE-D2EA1C78165C}">
      <dgm:prSet phldrT="[Texto]"/>
      <dgm:spPr>
        <a:solidFill>
          <a:schemeClr val="accent6">
            <a:lumMod val="75000"/>
          </a:schemeClr>
        </a:solidFill>
        <a:ln w="28575"/>
      </dgm:spPr>
      <dgm:t>
        <a:bodyPr/>
        <a:lstStyle/>
        <a:p>
          <a:r>
            <a:rPr lang="es-CO" dirty="0" smtClean="0"/>
            <a:t>CONTENIDOS</a:t>
          </a:r>
          <a:endParaRPr lang="es-CO" dirty="0"/>
        </a:p>
      </dgm:t>
    </dgm:pt>
    <dgm:pt modelId="{3690DA6D-A84D-4462-A94D-E75C58F5199C}" type="parTrans" cxnId="{CB9BA08C-F772-4785-A42A-724CDFBC4C82}">
      <dgm:prSet/>
      <dgm:spPr/>
      <dgm:t>
        <a:bodyPr/>
        <a:lstStyle/>
        <a:p>
          <a:endParaRPr lang="es-CO"/>
        </a:p>
      </dgm:t>
    </dgm:pt>
    <dgm:pt modelId="{62202FDF-98F3-4186-8C93-41F87A93DAC0}" type="sibTrans" cxnId="{CB9BA08C-F772-4785-A42A-724CDFBC4C82}">
      <dgm:prSet/>
      <dgm:spPr/>
      <dgm:t>
        <a:bodyPr/>
        <a:lstStyle/>
        <a:p>
          <a:endParaRPr lang="es-CO"/>
        </a:p>
      </dgm:t>
    </dgm:pt>
    <dgm:pt modelId="{E32EFD1E-DFA7-4733-B335-69318A86857E}">
      <dgm:prSet phldrT="[Texto]"/>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 Propiedades físicas y químicas de la materia.</a:t>
          </a:r>
          <a:endParaRPr lang="es-CO" dirty="0">
            <a:solidFill>
              <a:schemeClr val="bg1"/>
            </a:solidFill>
          </a:endParaRPr>
        </a:p>
      </dgm:t>
    </dgm:pt>
    <dgm:pt modelId="{CBB5E603-07F3-46B9-9D0E-BF326230A972}" type="parTrans" cxnId="{E6E8DC50-AB8A-4C16-AD3A-1613EA3BA017}">
      <dgm:prSet/>
      <dgm:spPr/>
      <dgm:t>
        <a:bodyPr/>
        <a:lstStyle/>
        <a:p>
          <a:endParaRPr lang="es-CO"/>
        </a:p>
      </dgm:t>
    </dgm:pt>
    <dgm:pt modelId="{1D0ECC25-F055-4066-8AB3-4C397FE504A8}" type="sibTrans" cxnId="{E6E8DC50-AB8A-4C16-AD3A-1613EA3BA017}">
      <dgm:prSet/>
      <dgm:spPr/>
      <dgm:t>
        <a:bodyPr/>
        <a:lstStyle/>
        <a:p>
          <a:endParaRPr lang="es-CO"/>
        </a:p>
      </dgm:t>
    </dgm:pt>
    <dgm:pt modelId="{3D4FA526-E1FE-490C-9B43-F73C238FE662}">
      <dgm:prSet phldrT="[Texto]"/>
      <dgm:spPr>
        <a:solidFill>
          <a:schemeClr val="accent6">
            <a:lumMod val="75000"/>
          </a:schemeClr>
        </a:solidFill>
        <a:ln w="28575"/>
      </dgm:spPr>
      <dgm:t>
        <a:bodyPr/>
        <a:lstStyle/>
        <a:p>
          <a:r>
            <a:rPr lang="es-CO" dirty="0" smtClean="0"/>
            <a:t>ESTÁNADARES</a:t>
          </a:r>
          <a:endParaRPr lang="es-CO" dirty="0"/>
        </a:p>
      </dgm:t>
    </dgm:pt>
    <dgm:pt modelId="{6338C433-0FA2-44FB-A054-6C2500F2BAAC}" type="parTrans" cxnId="{689A7BC0-BB3C-4C4F-BC3F-383C6B5B4F54}">
      <dgm:prSet/>
      <dgm:spPr/>
      <dgm:t>
        <a:bodyPr/>
        <a:lstStyle/>
        <a:p>
          <a:endParaRPr lang="es-CO"/>
        </a:p>
      </dgm:t>
    </dgm:pt>
    <dgm:pt modelId="{6B3C92CE-963F-4637-BB2A-BC234FB4FD70}" type="sibTrans" cxnId="{689A7BC0-BB3C-4C4F-BC3F-383C6B5B4F54}">
      <dgm:prSet/>
      <dgm:spPr/>
      <dgm:t>
        <a:bodyPr/>
        <a:lstStyle/>
        <a:p>
          <a:endParaRPr lang="es-CO"/>
        </a:p>
      </dgm:t>
    </dgm:pt>
    <dgm:pt modelId="{BE445A19-61FB-4D49-AD42-2931F9F7A6B5}">
      <dgm:prSet phldrT="[Texto]" custT="1"/>
      <dgm:spPr>
        <a:ln w="28575"/>
        <a:effectLst>
          <a:innerShdw blurRad="63500" dist="50800">
            <a:prstClr val="black">
              <a:alpha val="50000"/>
            </a:prstClr>
          </a:innerShdw>
        </a:effectLst>
      </dgm:spPr>
      <dgm:t>
        <a:bodyPr/>
        <a:lstStyle/>
        <a:p>
          <a:pPr algn="just"/>
          <a:r>
            <a:rPr lang="es-ES" sz="1800" dirty="0" smtClean="0">
              <a:solidFill>
                <a:schemeClr val="bg1"/>
              </a:solidFill>
            </a:rPr>
            <a:t>Clasifico y verifico las propiedades de la materia.</a:t>
          </a:r>
          <a:endParaRPr lang="es-CO" sz="1800" dirty="0">
            <a:solidFill>
              <a:schemeClr val="bg1"/>
            </a:solidFill>
          </a:endParaRPr>
        </a:p>
      </dgm:t>
    </dgm:pt>
    <dgm:pt modelId="{9E0B0283-E37D-4B9A-81CF-74B46257985E}" type="parTrans" cxnId="{DED5D24B-E91D-4A4D-A191-344606179053}">
      <dgm:prSet/>
      <dgm:spPr/>
      <dgm:t>
        <a:bodyPr/>
        <a:lstStyle/>
        <a:p>
          <a:endParaRPr lang="es-CO"/>
        </a:p>
      </dgm:t>
    </dgm:pt>
    <dgm:pt modelId="{1EA67CEF-B517-49ED-BD38-B0542BB9C090}" type="sibTrans" cxnId="{DED5D24B-E91D-4A4D-A191-344606179053}">
      <dgm:prSet/>
      <dgm:spPr/>
      <dgm:t>
        <a:bodyPr/>
        <a:lstStyle/>
        <a:p>
          <a:endParaRPr lang="es-CO"/>
        </a:p>
      </dgm:t>
    </dgm:pt>
    <dgm:pt modelId="{ACEEF432-9C98-4F42-AA81-9B4FA7ECE08A}">
      <dgm:prSet phldrT="[Texto]"/>
      <dgm:spPr>
        <a:solidFill>
          <a:schemeClr val="accent6">
            <a:lumMod val="75000"/>
          </a:schemeClr>
        </a:solidFill>
        <a:ln w="28575"/>
      </dgm:spPr>
      <dgm:t>
        <a:bodyPr/>
        <a:lstStyle/>
        <a:p>
          <a:r>
            <a:rPr lang="es-CO" dirty="0" smtClean="0"/>
            <a:t>INDICADORES</a:t>
          </a:r>
          <a:endParaRPr lang="es-CO" dirty="0"/>
        </a:p>
      </dgm:t>
    </dgm:pt>
    <dgm:pt modelId="{FD574570-DC44-4698-A85D-6A05F9FA6BDA}" type="parTrans" cxnId="{E36F0C54-55F6-4B1F-85CC-E360F4587D11}">
      <dgm:prSet/>
      <dgm:spPr/>
      <dgm:t>
        <a:bodyPr/>
        <a:lstStyle/>
        <a:p>
          <a:endParaRPr lang="es-CO"/>
        </a:p>
      </dgm:t>
    </dgm:pt>
    <dgm:pt modelId="{2C8CF226-A2DA-4885-9F1C-A3CE398EA0B8}" type="sibTrans" cxnId="{E36F0C54-55F6-4B1F-85CC-E360F4587D11}">
      <dgm:prSet/>
      <dgm:spPr/>
      <dgm:t>
        <a:bodyPr/>
        <a:lstStyle/>
        <a:p>
          <a:endParaRPr lang="es-CO"/>
        </a:p>
      </dgm:t>
    </dgm:pt>
    <dgm:pt modelId="{21A389E7-F94B-4432-97CB-540436F0AF42}">
      <dgm:prSet phldrT="[Texto]"/>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Identifica la importancia de la Química y la materia en la vida de los seres de un ecosistema</a:t>
          </a:r>
          <a:endParaRPr lang="es-CO" dirty="0">
            <a:solidFill>
              <a:schemeClr val="bg1"/>
            </a:solidFill>
          </a:endParaRPr>
        </a:p>
      </dgm:t>
    </dgm:pt>
    <dgm:pt modelId="{A41F8E2C-CA71-4B6B-AE9A-3942A14688A4}" type="parTrans" cxnId="{5F53A1EB-2E25-4617-8760-652BE85AF824}">
      <dgm:prSet/>
      <dgm:spPr/>
      <dgm:t>
        <a:bodyPr/>
        <a:lstStyle/>
        <a:p>
          <a:endParaRPr lang="es-CO"/>
        </a:p>
      </dgm:t>
    </dgm:pt>
    <dgm:pt modelId="{0552B7D7-A701-4EA7-A9BB-9EA2068DA670}" type="sibTrans" cxnId="{5F53A1EB-2E25-4617-8760-652BE85AF824}">
      <dgm:prSet/>
      <dgm:spPr/>
      <dgm:t>
        <a:bodyPr/>
        <a:lstStyle/>
        <a:p>
          <a:endParaRPr lang="es-CO"/>
        </a:p>
      </dgm:t>
    </dgm:pt>
    <dgm:pt modelId="{39436D4E-C515-4C9F-A631-B309020C6E16}">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 </a:t>
          </a:r>
          <a:r>
            <a:rPr lang="es-ES" smtClean="0">
              <a:solidFill>
                <a:schemeClr val="bg1"/>
              </a:solidFill>
            </a:rPr>
            <a:t>El átomo</a:t>
          </a:r>
          <a:endParaRPr lang="es-CO" dirty="0">
            <a:solidFill>
              <a:schemeClr val="bg1"/>
            </a:solidFill>
          </a:endParaRPr>
        </a:p>
      </dgm:t>
    </dgm:pt>
    <dgm:pt modelId="{1C1CA5DB-0B8C-48F7-B985-F932791F44C7}" type="parTrans" cxnId="{D3F260F9-EB8B-4591-BA2C-14D52B9804B4}">
      <dgm:prSet/>
      <dgm:spPr/>
      <dgm:t>
        <a:bodyPr/>
        <a:lstStyle/>
        <a:p>
          <a:endParaRPr lang="es-CO"/>
        </a:p>
      </dgm:t>
    </dgm:pt>
    <dgm:pt modelId="{4461EFA8-031E-49AB-8F15-7C5AAF7A1A0D}" type="sibTrans" cxnId="{D3F260F9-EB8B-4591-BA2C-14D52B9804B4}">
      <dgm:prSet/>
      <dgm:spPr/>
      <dgm:t>
        <a:bodyPr/>
        <a:lstStyle/>
        <a:p>
          <a:endParaRPr lang="es-CO"/>
        </a:p>
      </dgm:t>
    </dgm:pt>
    <dgm:pt modelId="{197ED0A2-0223-46E3-B8DB-98CA562290FF}">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 </a:t>
          </a:r>
          <a:r>
            <a:rPr lang="es-ES" smtClean="0">
              <a:solidFill>
                <a:schemeClr val="bg1"/>
              </a:solidFill>
            </a:rPr>
            <a:t>Estructura atómica</a:t>
          </a:r>
          <a:endParaRPr lang="es-CO" dirty="0">
            <a:solidFill>
              <a:schemeClr val="bg1"/>
            </a:solidFill>
          </a:endParaRPr>
        </a:p>
      </dgm:t>
    </dgm:pt>
    <dgm:pt modelId="{DDEE706E-E4CA-4162-8071-F75C8082F4FD}" type="parTrans" cxnId="{63B3CC2B-0832-404A-B744-5B911624E147}">
      <dgm:prSet/>
      <dgm:spPr/>
      <dgm:t>
        <a:bodyPr/>
        <a:lstStyle/>
        <a:p>
          <a:endParaRPr lang="es-CO"/>
        </a:p>
      </dgm:t>
    </dgm:pt>
    <dgm:pt modelId="{180279DD-5480-4D41-80E9-054D899F63CE}" type="sibTrans" cxnId="{63B3CC2B-0832-404A-B744-5B911624E147}">
      <dgm:prSet/>
      <dgm:spPr/>
      <dgm:t>
        <a:bodyPr/>
        <a:lstStyle/>
        <a:p>
          <a:endParaRPr lang="es-CO"/>
        </a:p>
      </dgm:t>
    </dgm:pt>
    <dgm:pt modelId="{B654D07C-7F4A-44DA-8F1F-2398E8D50AB1}">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 </a:t>
          </a:r>
          <a:r>
            <a:rPr lang="es-ES" smtClean="0">
              <a:solidFill>
                <a:schemeClr val="bg1"/>
              </a:solidFill>
            </a:rPr>
            <a:t>Elementos químicos</a:t>
          </a:r>
          <a:endParaRPr lang="es-CO" dirty="0">
            <a:solidFill>
              <a:schemeClr val="bg1"/>
            </a:solidFill>
          </a:endParaRPr>
        </a:p>
      </dgm:t>
    </dgm:pt>
    <dgm:pt modelId="{89736879-23A9-4309-AC1C-87FCD9709D31}" type="parTrans" cxnId="{9A5AC7CD-BFC7-404A-8AED-CC4801CB9E87}">
      <dgm:prSet/>
      <dgm:spPr/>
      <dgm:t>
        <a:bodyPr/>
        <a:lstStyle/>
        <a:p>
          <a:endParaRPr lang="es-CO"/>
        </a:p>
      </dgm:t>
    </dgm:pt>
    <dgm:pt modelId="{8937A77A-33E9-483A-A081-28ADE06EAA3D}" type="sibTrans" cxnId="{9A5AC7CD-BFC7-404A-8AED-CC4801CB9E87}">
      <dgm:prSet/>
      <dgm:spPr/>
      <dgm:t>
        <a:bodyPr/>
        <a:lstStyle/>
        <a:p>
          <a:endParaRPr lang="es-CO"/>
        </a:p>
      </dgm:t>
    </dgm:pt>
    <dgm:pt modelId="{6A2F2525-38C2-40BE-9ED2-E47BF7738C8E}">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 </a:t>
          </a:r>
          <a:r>
            <a:rPr lang="es-ES" smtClean="0">
              <a:solidFill>
                <a:schemeClr val="bg1"/>
              </a:solidFill>
            </a:rPr>
            <a:t>Modelos atómicos</a:t>
          </a:r>
          <a:endParaRPr lang="es-CO" dirty="0">
            <a:solidFill>
              <a:schemeClr val="bg1"/>
            </a:solidFill>
          </a:endParaRPr>
        </a:p>
      </dgm:t>
    </dgm:pt>
    <dgm:pt modelId="{4E6EBF60-1783-40BC-98E2-D78B24F15280}" type="parTrans" cxnId="{996B173E-29A8-4C00-8C4D-CE1A813066D3}">
      <dgm:prSet/>
      <dgm:spPr/>
      <dgm:t>
        <a:bodyPr/>
        <a:lstStyle/>
        <a:p>
          <a:endParaRPr lang="es-CO"/>
        </a:p>
      </dgm:t>
    </dgm:pt>
    <dgm:pt modelId="{84322F37-D31F-440E-932D-663CA227C409}" type="sibTrans" cxnId="{996B173E-29A8-4C00-8C4D-CE1A813066D3}">
      <dgm:prSet/>
      <dgm:spPr/>
      <dgm:t>
        <a:bodyPr/>
        <a:lstStyle/>
        <a:p>
          <a:endParaRPr lang="es-CO"/>
        </a:p>
      </dgm:t>
    </dgm:pt>
    <dgm:pt modelId="{07E3A487-3581-485A-A344-95EE52114CDE}">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 Clasificación de los elementos </a:t>
          </a:r>
          <a:r>
            <a:rPr lang="es-ES" smtClean="0">
              <a:solidFill>
                <a:schemeClr val="bg1"/>
              </a:solidFill>
            </a:rPr>
            <a:t>químicos.</a:t>
          </a:r>
          <a:endParaRPr lang="es-CO" dirty="0">
            <a:solidFill>
              <a:schemeClr val="bg1"/>
            </a:solidFill>
          </a:endParaRPr>
        </a:p>
      </dgm:t>
    </dgm:pt>
    <dgm:pt modelId="{33F78851-C847-4212-8BF0-A3C68600710F}" type="parTrans" cxnId="{AFB19449-8120-43D7-A571-E4D99DECD802}">
      <dgm:prSet/>
      <dgm:spPr/>
      <dgm:t>
        <a:bodyPr/>
        <a:lstStyle/>
        <a:p>
          <a:endParaRPr lang="es-CO"/>
        </a:p>
      </dgm:t>
    </dgm:pt>
    <dgm:pt modelId="{3BAE815E-2CED-4A23-9487-47DD15919393}" type="sibTrans" cxnId="{AFB19449-8120-43D7-A571-E4D99DECD802}">
      <dgm:prSet/>
      <dgm:spPr/>
      <dgm:t>
        <a:bodyPr/>
        <a:lstStyle/>
        <a:p>
          <a:endParaRPr lang="es-CO"/>
        </a:p>
      </dgm:t>
    </dgm:pt>
    <dgm:pt modelId="{4608C9A3-250D-4E99-BFF5-EE3FA0A6598D}">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 Elementos </a:t>
          </a:r>
          <a:r>
            <a:rPr lang="es-ES" smtClean="0">
              <a:solidFill>
                <a:schemeClr val="bg1"/>
              </a:solidFill>
            </a:rPr>
            <a:t>metálicos.</a:t>
          </a:r>
          <a:endParaRPr lang="es-CO" dirty="0">
            <a:solidFill>
              <a:schemeClr val="bg1"/>
            </a:solidFill>
          </a:endParaRPr>
        </a:p>
      </dgm:t>
    </dgm:pt>
    <dgm:pt modelId="{4BDF5C42-A845-46D9-84F0-4408CA94A1DE}" type="parTrans" cxnId="{1C28733D-CF11-4DEB-A3D6-E35BF8A080AE}">
      <dgm:prSet/>
      <dgm:spPr/>
      <dgm:t>
        <a:bodyPr/>
        <a:lstStyle/>
        <a:p>
          <a:endParaRPr lang="es-CO"/>
        </a:p>
      </dgm:t>
    </dgm:pt>
    <dgm:pt modelId="{7AAE56C7-FA43-424E-B5F9-9EC3518BD871}" type="sibTrans" cxnId="{1C28733D-CF11-4DEB-A3D6-E35BF8A080AE}">
      <dgm:prSet/>
      <dgm:spPr/>
      <dgm:t>
        <a:bodyPr/>
        <a:lstStyle/>
        <a:p>
          <a:endParaRPr lang="es-CO"/>
        </a:p>
      </dgm:t>
    </dgm:pt>
    <dgm:pt modelId="{C34926F2-6242-4613-B32D-6C4B7F7D9CC4}">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smtClean="0">
              <a:solidFill>
                <a:schemeClr val="bg1"/>
              </a:solidFill>
            </a:rPr>
            <a:t>Elementos </a:t>
          </a:r>
          <a:r>
            <a:rPr lang="es-ES" dirty="0" smtClean="0">
              <a:solidFill>
                <a:schemeClr val="bg1"/>
              </a:solidFill>
            </a:rPr>
            <a:t>no metálicos</a:t>
          </a:r>
          <a:endParaRPr lang="es-CO" dirty="0">
            <a:solidFill>
              <a:schemeClr val="bg1"/>
            </a:solidFill>
          </a:endParaRPr>
        </a:p>
      </dgm:t>
    </dgm:pt>
    <dgm:pt modelId="{6EF1047F-6928-49DF-B67B-36DB5312814B}" type="parTrans" cxnId="{B3B5A74D-AAFE-4C89-8C1B-A44A38A135A5}">
      <dgm:prSet/>
      <dgm:spPr/>
      <dgm:t>
        <a:bodyPr/>
        <a:lstStyle/>
        <a:p>
          <a:endParaRPr lang="es-CO"/>
        </a:p>
      </dgm:t>
    </dgm:pt>
    <dgm:pt modelId="{C6E5125D-B849-4214-B6AF-06F7783256B7}" type="sibTrans" cxnId="{B3B5A74D-AAFE-4C89-8C1B-A44A38A135A5}">
      <dgm:prSet/>
      <dgm:spPr/>
      <dgm:t>
        <a:bodyPr/>
        <a:lstStyle/>
        <a:p>
          <a:endParaRPr lang="es-CO"/>
        </a:p>
      </dgm:t>
    </dgm:pt>
    <dgm:pt modelId="{9304A534-3A6F-48AC-A516-B373C3DC15E5}">
      <dgm:prSet custT="1"/>
      <dgm:spPr>
        <a:ln w="28575"/>
        <a:effectLst>
          <a:innerShdw blurRad="63500" dist="50800">
            <a:prstClr val="black">
              <a:alpha val="50000"/>
            </a:prstClr>
          </a:innerShdw>
        </a:effectLst>
      </dgm:spPr>
      <dgm:t>
        <a:bodyPr/>
        <a:lstStyle/>
        <a:p>
          <a:pPr algn="just"/>
          <a:endParaRPr lang="es-CO" sz="1800" dirty="0">
            <a:solidFill>
              <a:schemeClr val="bg1"/>
            </a:solidFill>
          </a:endParaRPr>
        </a:p>
      </dgm:t>
    </dgm:pt>
    <dgm:pt modelId="{774D6B5C-F1EC-4B0C-94A7-6FC27A523C90}" type="parTrans" cxnId="{CED5BDEE-4995-428A-BF9B-F64A05EDE3C2}">
      <dgm:prSet/>
      <dgm:spPr/>
      <dgm:t>
        <a:bodyPr/>
        <a:lstStyle/>
        <a:p>
          <a:endParaRPr lang="es-CO"/>
        </a:p>
      </dgm:t>
    </dgm:pt>
    <dgm:pt modelId="{5610863B-274D-47A5-ADB5-6CAC8DEC2536}" type="sibTrans" cxnId="{CED5BDEE-4995-428A-BF9B-F64A05EDE3C2}">
      <dgm:prSet/>
      <dgm:spPr/>
      <dgm:t>
        <a:bodyPr/>
        <a:lstStyle/>
        <a:p>
          <a:endParaRPr lang="es-CO"/>
        </a:p>
      </dgm:t>
    </dgm:pt>
    <dgm:pt modelId="{C423CB82-94EA-44DD-9235-82866EDE357B}">
      <dgm:prSet custT="1"/>
      <dgm:spPr>
        <a:ln w="28575"/>
        <a:effectLst>
          <a:innerShdw blurRad="63500" dist="50800">
            <a:prstClr val="black">
              <a:alpha val="50000"/>
            </a:prstClr>
          </a:innerShdw>
        </a:effectLst>
      </dgm:spPr>
      <dgm:t>
        <a:bodyPr/>
        <a:lstStyle/>
        <a:p>
          <a:pPr algn="just"/>
          <a:r>
            <a:rPr lang="es-ES" sz="1800" dirty="0" smtClean="0">
              <a:solidFill>
                <a:schemeClr val="bg1"/>
              </a:solidFill>
            </a:rPr>
            <a:t>Explico el desarrollo de modelos de organización de los elementos químicos</a:t>
          </a:r>
          <a:endParaRPr lang="es-CO" sz="1800" dirty="0">
            <a:solidFill>
              <a:schemeClr val="bg1"/>
            </a:solidFill>
          </a:endParaRPr>
        </a:p>
      </dgm:t>
    </dgm:pt>
    <dgm:pt modelId="{65A5ED73-D3B7-48F9-965B-E97CD33F3436}" type="parTrans" cxnId="{4EBAD5ED-9F55-4CE9-B0E6-DC3D52D2506E}">
      <dgm:prSet/>
      <dgm:spPr/>
      <dgm:t>
        <a:bodyPr/>
        <a:lstStyle/>
        <a:p>
          <a:endParaRPr lang="es-CO"/>
        </a:p>
      </dgm:t>
    </dgm:pt>
    <dgm:pt modelId="{64EDA898-0943-4539-AE49-01997B473D14}" type="sibTrans" cxnId="{4EBAD5ED-9F55-4CE9-B0E6-DC3D52D2506E}">
      <dgm:prSet/>
      <dgm:spPr/>
      <dgm:t>
        <a:bodyPr/>
        <a:lstStyle/>
        <a:p>
          <a:endParaRPr lang="es-CO"/>
        </a:p>
      </dgm:t>
    </dgm:pt>
    <dgm:pt modelId="{9289AC4C-918B-47F7-AB88-E77D31782C7F}">
      <dgm:prSet custT="1"/>
      <dgm:spPr>
        <a:ln w="28575"/>
        <a:effectLst>
          <a:innerShdw blurRad="63500" dist="50800">
            <a:prstClr val="black">
              <a:alpha val="50000"/>
            </a:prstClr>
          </a:innerShdw>
        </a:effectLst>
      </dgm:spPr>
      <dgm:t>
        <a:bodyPr/>
        <a:lstStyle/>
        <a:p>
          <a:pPr algn="just"/>
          <a:endParaRPr lang="es-CO" sz="1800" dirty="0">
            <a:solidFill>
              <a:schemeClr val="bg1"/>
            </a:solidFill>
          </a:endParaRPr>
        </a:p>
      </dgm:t>
    </dgm:pt>
    <dgm:pt modelId="{EDF52B44-80F7-48B4-B4BA-F54E6A505F3F}" type="parTrans" cxnId="{7F187189-2632-463C-B96E-BEE8DFB83BDA}">
      <dgm:prSet/>
      <dgm:spPr/>
      <dgm:t>
        <a:bodyPr/>
        <a:lstStyle/>
        <a:p>
          <a:endParaRPr lang="es-CO"/>
        </a:p>
      </dgm:t>
    </dgm:pt>
    <dgm:pt modelId="{B24A9E4D-F1DC-4E09-A367-771996B6DEE0}" type="sibTrans" cxnId="{7F187189-2632-463C-B96E-BEE8DFB83BDA}">
      <dgm:prSet/>
      <dgm:spPr/>
      <dgm:t>
        <a:bodyPr/>
        <a:lstStyle/>
        <a:p>
          <a:endParaRPr lang="es-CO"/>
        </a:p>
      </dgm:t>
    </dgm:pt>
    <dgm:pt modelId="{0B0BAB63-F3EE-4325-95F2-4D941D219A45}">
      <dgm:prSet custT="1"/>
      <dgm:spPr>
        <a:ln w="28575"/>
        <a:effectLst>
          <a:innerShdw blurRad="63500" dist="50800">
            <a:prstClr val="black">
              <a:alpha val="50000"/>
            </a:prstClr>
          </a:innerShdw>
        </a:effectLst>
      </dgm:spPr>
      <dgm:t>
        <a:bodyPr/>
        <a:lstStyle/>
        <a:p>
          <a:pPr algn="just"/>
          <a:r>
            <a:rPr lang="es-ES" sz="1800" dirty="0" smtClean="0">
              <a:solidFill>
                <a:schemeClr val="bg1"/>
              </a:solidFill>
            </a:rPr>
            <a:t>Explico y utilizo la tabla periódica como herramienta para predecir procesos químicos.</a:t>
          </a:r>
          <a:endParaRPr lang="es-CO" sz="1800" dirty="0">
            <a:solidFill>
              <a:schemeClr val="bg1"/>
            </a:solidFill>
          </a:endParaRPr>
        </a:p>
      </dgm:t>
    </dgm:pt>
    <dgm:pt modelId="{51D7AD13-ABDA-4FAE-AC11-ABADFB2500A7}" type="parTrans" cxnId="{748D1CE6-09F4-427D-A65F-DA179AEFBF4A}">
      <dgm:prSet/>
      <dgm:spPr/>
      <dgm:t>
        <a:bodyPr/>
        <a:lstStyle/>
        <a:p>
          <a:endParaRPr lang="es-CO"/>
        </a:p>
      </dgm:t>
    </dgm:pt>
    <dgm:pt modelId="{61FACB90-6F87-46F3-916E-6D7947EA400C}" type="sibTrans" cxnId="{748D1CE6-09F4-427D-A65F-DA179AEFBF4A}">
      <dgm:prSet/>
      <dgm:spPr/>
      <dgm:t>
        <a:bodyPr/>
        <a:lstStyle/>
        <a:p>
          <a:endParaRPr lang="es-CO"/>
        </a:p>
      </dgm:t>
    </dgm:pt>
    <dgm:pt modelId="{2B101FE1-FC6F-4974-AA76-F0D42E9E2D06}">
      <dgm:prSet/>
      <dgm:spPr>
        <a:solidFill>
          <a:schemeClr val="accent4">
            <a:lumMod val="60000"/>
            <a:lumOff val="40000"/>
          </a:schemeClr>
        </a:solidFill>
        <a:ln w="28575"/>
        <a:effectLst>
          <a:innerShdw blurRad="63500" dist="50800">
            <a:prstClr val="black">
              <a:alpha val="50000"/>
            </a:prstClr>
          </a:innerShdw>
        </a:effectLst>
      </dgm:spPr>
      <dgm:t>
        <a:bodyPr/>
        <a:lstStyle/>
        <a:p>
          <a:pPr algn="just"/>
          <a:endParaRPr lang="es-CO" dirty="0">
            <a:solidFill>
              <a:schemeClr val="bg1"/>
            </a:solidFill>
          </a:endParaRPr>
        </a:p>
      </dgm:t>
    </dgm:pt>
    <dgm:pt modelId="{D7353A65-25EA-4583-9F05-604583D2F2F8}" type="parTrans" cxnId="{764882F3-D167-4F03-A021-0EA49359D277}">
      <dgm:prSet/>
      <dgm:spPr/>
      <dgm:t>
        <a:bodyPr/>
        <a:lstStyle/>
        <a:p>
          <a:endParaRPr lang="es-CO"/>
        </a:p>
      </dgm:t>
    </dgm:pt>
    <dgm:pt modelId="{A8B9F3BF-201A-4359-96C4-7327A41DBEE1}" type="sibTrans" cxnId="{764882F3-D167-4F03-A021-0EA49359D277}">
      <dgm:prSet/>
      <dgm:spPr/>
      <dgm:t>
        <a:bodyPr/>
        <a:lstStyle/>
        <a:p>
          <a:endParaRPr lang="es-CO"/>
        </a:p>
      </dgm:t>
    </dgm:pt>
    <dgm:pt modelId="{114165E7-7435-4122-B6AC-59845577AD28}">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Explico y utilizo la tabla periódica como herramienta para predecir procesos químicos</a:t>
          </a:r>
          <a:endParaRPr lang="es-CO" dirty="0">
            <a:solidFill>
              <a:schemeClr val="bg1"/>
            </a:solidFill>
          </a:endParaRPr>
        </a:p>
      </dgm:t>
    </dgm:pt>
    <dgm:pt modelId="{124C8EDB-4DCD-4E21-8201-D0F40620CB73}" type="parTrans" cxnId="{195DDC49-0763-4384-B233-1980189AE0AF}">
      <dgm:prSet/>
      <dgm:spPr/>
      <dgm:t>
        <a:bodyPr/>
        <a:lstStyle/>
        <a:p>
          <a:endParaRPr lang="es-CO"/>
        </a:p>
      </dgm:t>
    </dgm:pt>
    <dgm:pt modelId="{CB4E5891-C325-4084-9C12-28F59063E59A}" type="sibTrans" cxnId="{195DDC49-0763-4384-B233-1980189AE0AF}">
      <dgm:prSet/>
      <dgm:spPr/>
      <dgm:t>
        <a:bodyPr/>
        <a:lstStyle/>
        <a:p>
          <a:endParaRPr lang="es-CO"/>
        </a:p>
      </dgm:t>
    </dgm:pt>
    <dgm:pt modelId="{B871B098-6246-411A-823E-0F57F7047C00}">
      <dgm:prSet/>
      <dgm:spPr>
        <a:solidFill>
          <a:schemeClr val="accent4">
            <a:lumMod val="60000"/>
            <a:lumOff val="40000"/>
          </a:schemeClr>
        </a:solidFill>
        <a:ln w="28575"/>
        <a:effectLst>
          <a:innerShdw blurRad="63500" dist="50800">
            <a:prstClr val="black">
              <a:alpha val="50000"/>
            </a:prstClr>
          </a:innerShdw>
        </a:effectLst>
      </dgm:spPr>
      <dgm:t>
        <a:bodyPr/>
        <a:lstStyle/>
        <a:p>
          <a:pPr algn="r"/>
          <a:r>
            <a:rPr lang="es-ES" dirty="0" smtClean="0"/>
            <a:t>.</a:t>
          </a:r>
          <a:endParaRPr lang="es-CO" dirty="0"/>
        </a:p>
      </dgm:t>
    </dgm:pt>
    <dgm:pt modelId="{EDC5581E-9B4B-4645-8716-F190B3A21136}" type="parTrans" cxnId="{498D2BE3-DC8C-459D-8485-D2F81057D92D}">
      <dgm:prSet/>
      <dgm:spPr/>
      <dgm:t>
        <a:bodyPr/>
        <a:lstStyle/>
        <a:p>
          <a:endParaRPr lang="es-CO"/>
        </a:p>
      </dgm:t>
    </dgm:pt>
    <dgm:pt modelId="{B24F59FA-E570-4160-B375-D8B0845C46FB}" type="sibTrans" cxnId="{498D2BE3-DC8C-459D-8485-D2F81057D92D}">
      <dgm:prSet/>
      <dgm:spPr/>
      <dgm:t>
        <a:bodyPr/>
        <a:lstStyle/>
        <a:p>
          <a:endParaRPr lang="es-CO"/>
        </a:p>
      </dgm:t>
    </dgm:pt>
    <dgm:pt modelId="{2BA407BD-1880-4098-A712-C541114C5D33}">
      <dgm:prSet phldrT="[Texto]" custT="1"/>
      <dgm:spPr>
        <a:ln w="28575"/>
        <a:effectLst>
          <a:innerShdw blurRad="63500" dist="50800">
            <a:prstClr val="black">
              <a:alpha val="50000"/>
            </a:prstClr>
          </a:innerShdw>
        </a:effectLst>
      </dgm:spPr>
      <dgm:t>
        <a:bodyPr/>
        <a:lstStyle/>
        <a:p>
          <a:pPr algn="just"/>
          <a:endParaRPr lang="es-CO" sz="1800" dirty="0"/>
        </a:p>
      </dgm:t>
    </dgm:pt>
    <dgm:pt modelId="{5E56995E-A77B-450B-A515-4D74F8A54B75}" type="parTrans" cxnId="{447E9D43-DE18-44A5-87B7-9A70A0B8F436}">
      <dgm:prSet/>
      <dgm:spPr/>
      <dgm:t>
        <a:bodyPr/>
        <a:lstStyle/>
        <a:p>
          <a:endParaRPr lang="es-CO"/>
        </a:p>
      </dgm:t>
    </dgm:pt>
    <dgm:pt modelId="{7B09BE44-E971-4BE2-ABCD-DCD5C0F6D603}" type="sibTrans" cxnId="{447E9D43-DE18-44A5-87B7-9A70A0B8F436}">
      <dgm:prSet/>
      <dgm:spPr/>
      <dgm:t>
        <a:bodyPr/>
        <a:lstStyle/>
        <a:p>
          <a:endParaRPr lang="es-CO"/>
        </a:p>
      </dgm:t>
    </dgm:pt>
    <dgm:pt modelId="{C23E18A3-034E-4531-B80D-FC7644BCA354}">
      <dgm:prSet phldrT="[Texto]"/>
      <dgm:spPr>
        <a:solidFill>
          <a:schemeClr val="accent4">
            <a:lumMod val="60000"/>
            <a:lumOff val="40000"/>
          </a:schemeClr>
        </a:solidFill>
        <a:ln w="28575"/>
        <a:effectLst>
          <a:innerShdw blurRad="63500" dist="50800">
            <a:prstClr val="black">
              <a:alpha val="50000"/>
            </a:prstClr>
          </a:innerShdw>
        </a:effectLst>
      </dgm:spPr>
      <dgm:t>
        <a:bodyPr/>
        <a:lstStyle/>
        <a:p>
          <a:pPr algn="r"/>
          <a:endParaRPr lang="es-CO" dirty="0"/>
        </a:p>
      </dgm:t>
    </dgm:pt>
    <dgm:pt modelId="{4C329EB8-8BB0-4C20-9583-B4BFA94F553B}" type="parTrans" cxnId="{5A62BC15-100C-4EB5-B8A3-A62FD63CDA3E}">
      <dgm:prSet/>
      <dgm:spPr/>
      <dgm:t>
        <a:bodyPr/>
        <a:lstStyle/>
        <a:p>
          <a:endParaRPr lang="es-CO"/>
        </a:p>
      </dgm:t>
    </dgm:pt>
    <dgm:pt modelId="{9DF585FB-FC6B-45E7-8478-A1D6D57B3C02}" type="sibTrans" cxnId="{5A62BC15-100C-4EB5-B8A3-A62FD63CDA3E}">
      <dgm:prSet/>
      <dgm:spPr/>
      <dgm:t>
        <a:bodyPr/>
        <a:lstStyle/>
        <a:p>
          <a:endParaRPr lang="es-CO"/>
        </a:p>
      </dgm:t>
    </dgm:pt>
    <dgm:pt modelId="{8E0374EA-1BE4-4EFA-A427-F6E0D5789D5F}">
      <dgm:prSet/>
      <dgm:spPr>
        <a:solidFill>
          <a:schemeClr val="accent4">
            <a:lumMod val="60000"/>
            <a:lumOff val="40000"/>
          </a:schemeClr>
        </a:solidFill>
        <a:ln w="28575"/>
        <a:effectLst>
          <a:innerShdw blurRad="63500" dist="50800">
            <a:prstClr val="black">
              <a:alpha val="50000"/>
            </a:prstClr>
          </a:innerShdw>
        </a:effectLst>
      </dgm:spPr>
      <dgm:t>
        <a:bodyPr/>
        <a:lstStyle/>
        <a:p>
          <a:pPr algn="just"/>
          <a:r>
            <a:rPr lang="es-ES" dirty="0" smtClean="0">
              <a:solidFill>
                <a:schemeClr val="bg1"/>
              </a:solidFill>
            </a:rPr>
            <a:t>* Estados de la </a:t>
          </a:r>
          <a:r>
            <a:rPr lang="es-ES" smtClean="0">
              <a:solidFill>
                <a:schemeClr val="bg1"/>
              </a:solidFill>
            </a:rPr>
            <a:t>materia.</a:t>
          </a:r>
          <a:endParaRPr lang="es-CO" dirty="0">
            <a:solidFill>
              <a:schemeClr val="bg1"/>
            </a:solidFill>
          </a:endParaRPr>
        </a:p>
      </dgm:t>
    </dgm:pt>
    <dgm:pt modelId="{8E5E4098-88B2-4E0E-9E7A-34777C0EB975}" type="parTrans" cxnId="{E1B4250B-36F2-4032-9199-605115847F7E}">
      <dgm:prSet/>
      <dgm:spPr/>
      <dgm:t>
        <a:bodyPr/>
        <a:lstStyle/>
        <a:p>
          <a:endParaRPr lang="es-CO"/>
        </a:p>
      </dgm:t>
    </dgm:pt>
    <dgm:pt modelId="{32044A4C-35EC-49F9-9147-EA7B105EC2BF}" type="sibTrans" cxnId="{E1B4250B-36F2-4032-9199-605115847F7E}">
      <dgm:prSet/>
      <dgm:spPr/>
      <dgm:t>
        <a:bodyPr/>
        <a:lstStyle/>
        <a:p>
          <a:endParaRPr lang="es-CO"/>
        </a:p>
      </dgm:t>
    </dgm:pt>
    <dgm:pt modelId="{8DB04180-868D-4C35-A723-5C8AEE21AEA0}">
      <dgm:prSet phldrT="[Texto]"/>
      <dgm:spPr>
        <a:solidFill>
          <a:schemeClr val="accent4">
            <a:lumMod val="60000"/>
            <a:lumOff val="40000"/>
          </a:schemeClr>
        </a:solidFill>
        <a:ln w="28575"/>
        <a:effectLst>
          <a:innerShdw blurRad="63500" dist="50800">
            <a:prstClr val="black">
              <a:alpha val="50000"/>
            </a:prstClr>
          </a:innerShdw>
        </a:effectLst>
      </dgm:spPr>
      <dgm:t>
        <a:bodyPr/>
        <a:lstStyle/>
        <a:p>
          <a:pPr algn="r"/>
          <a:endParaRPr lang="es-CO" dirty="0"/>
        </a:p>
      </dgm:t>
    </dgm:pt>
    <dgm:pt modelId="{D3CACC47-9C7A-46AC-8A82-B6B2E8232425}" type="parTrans" cxnId="{612F39EC-3410-49B6-8AF0-EADB0860B739}">
      <dgm:prSet/>
      <dgm:spPr/>
      <dgm:t>
        <a:bodyPr/>
        <a:lstStyle/>
        <a:p>
          <a:endParaRPr lang="es-CO"/>
        </a:p>
      </dgm:t>
    </dgm:pt>
    <dgm:pt modelId="{9EA89D88-EEA1-4DA6-93CA-A05B8E227363}" type="sibTrans" cxnId="{612F39EC-3410-49B6-8AF0-EADB0860B739}">
      <dgm:prSet/>
      <dgm:spPr/>
      <dgm:t>
        <a:bodyPr/>
        <a:lstStyle/>
        <a:p>
          <a:endParaRPr lang="es-CO"/>
        </a:p>
      </dgm:t>
    </dgm:pt>
    <dgm:pt modelId="{3BC33774-064B-429B-BA54-D439616BD84C}">
      <dgm:prSet phldrT="[Texto]"/>
      <dgm:spPr>
        <a:solidFill>
          <a:schemeClr val="accent4">
            <a:lumMod val="60000"/>
            <a:lumOff val="40000"/>
          </a:schemeClr>
        </a:solidFill>
        <a:ln w="28575"/>
        <a:effectLst>
          <a:innerShdw blurRad="63500" dist="50800">
            <a:prstClr val="black">
              <a:alpha val="50000"/>
            </a:prstClr>
          </a:innerShdw>
        </a:effectLst>
      </dgm:spPr>
      <dgm:t>
        <a:bodyPr/>
        <a:lstStyle/>
        <a:p>
          <a:pPr algn="r"/>
          <a:endParaRPr lang="es-CO" dirty="0"/>
        </a:p>
      </dgm:t>
    </dgm:pt>
    <dgm:pt modelId="{26FDBA82-1822-4AF7-8960-523B59999A51}" type="parTrans" cxnId="{4F1788B3-B328-4A3D-971B-A7DDA93E4A42}">
      <dgm:prSet/>
      <dgm:spPr/>
      <dgm:t>
        <a:bodyPr/>
        <a:lstStyle/>
        <a:p>
          <a:endParaRPr lang="es-CO"/>
        </a:p>
      </dgm:t>
    </dgm:pt>
    <dgm:pt modelId="{ED2F3592-B4BC-4DF7-B95B-3295C5E12DFA}" type="sibTrans" cxnId="{4F1788B3-B328-4A3D-971B-A7DDA93E4A42}">
      <dgm:prSet/>
      <dgm:spPr/>
      <dgm:t>
        <a:bodyPr/>
        <a:lstStyle/>
        <a:p>
          <a:endParaRPr lang="es-CO"/>
        </a:p>
      </dgm:t>
    </dgm:pt>
    <dgm:pt modelId="{9464C03A-539A-460B-8481-949170ECD7D8}" type="pres">
      <dgm:prSet presAssocID="{AE3088EA-1980-4368-B6F5-3DDBDE484F5C}" presName="Name0" presStyleCnt="0">
        <dgm:presLayoutVars>
          <dgm:chMax val="7"/>
          <dgm:chPref val="5"/>
          <dgm:dir/>
          <dgm:animOne val="branch"/>
          <dgm:animLvl val="lvl"/>
        </dgm:presLayoutVars>
      </dgm:prSet>
      <dgm:spPr/>
      <dgm:t>
        <a:bodyPr/>
        <a:lstStyle/>
        <a:p>
          <a:endParaRPr lang="es-CO"/>
        </a:p>
      </dgm:t>
    </dgm:pt>
    <dgm:pt modelId="{36137916-BFEF-4B8D-9A98-A27AA5EC892B}" type="pres">
      <dgm:prSet presAssocID="{ACEEF432-9C98-4F42-AA81-9B4FA7ECE08A}" presName="ChildAccent3" presStyleCnt="0"/>
      <dgm:spPr/>
    </dgm:pt>
    <dgm:pt modelId="{78CF2342-B0F6-4213-BD0F-3E431F19155E}" type="pres">
      <dgm:prSet presAssocID="{ACEEF432-9C98-4F42-AA81-9B4FA7ECE08A}" presName="ChildAccent" presStyleLbl="alignImgPlace1" presStyleIdx="0" presStyleCnt="3" custScaleX="168662" custScaleY="96189" custLinFactNeighborX="54344" custLinFactNeighborY="311"/>
      <dgm:spPr/>
      <dgm:t>
        <a:bodyPr/>
        <a:lstStyle/>
        <a:p>
          <a:endParaRPr lang="es-CO"/>
        </a:p>
      </dgm:t>
    </dgm:pt>
    <dgm:pt modelId="{9B635085-5A56-40CF-87F3-1A653B469295}" type="pres">
      <dgm:prSet presAssocID="{ACEEF432-9C98-4F42-AA81-9B4FA7ECE08A}" presName="Child3" presStyleLbl="revTx" presStyleIdx="0" presStyleCnt="0">
        <dgm:presLayoutVars>
          <dgm:chMax val="0"/>
          <dgm:chPref val="0"/>
          <dgm:bulletEnabled val="1"/>
        </dgm:presLayoutVars>
      </dgm:prSet>
      <dgm:spPr/>
      <dgm:t>
        <a:bodyPr/>
        <a:lstStyle/>
        <a:p>
          <a:endParaRPr lang="es-CO"/>
        </a:p>
      </dgm:t>
    </dgm:pt>
    <dgm:pt modelId="{F099C98E-5862-4864-B81F-E6799B5D3E00}" type="pres">
      <dgm:prSet presAssocID="{ACEEF432-9C98-4F42-AA81-9B4FA7ECE08A}" presName="Parent3" presStyleLbl="node1" presStyleIdx="0" presStyleCnt="3" custScaleX="168662" custScaleY="140025" custLinFactNeighborX="54344" custLinFactNeighborY="3369">
        <dgm:presLayoutVars>
          <dgm:chMax val="2"/>
          <dgm:chPref val="1"/>
          <dgm:bulletEnabled val="1"/>
        </dgm:presLayoutVars>
      </dgm:prSet>
      <dgm:spPr/>
      <dgm:t>
        <a:bodyPr/>
        <a:lstStyle/>
        <a:p>
          <a:endParaRPr lang="es-CO"/>
        </a:p>
      </dgm:t>
    </dgm:pt>
    <dgm:pt modelId="{16323E94-BA88-479D-954A-2848F184F2FE}" type="pres">
      <dgm:prSet presAssocID="{3D4FA526-E1FE-490C-9B43-F73C238FE662}" presName="ChildAccent2" presStyleCnt="0"/>
      <dgm:spPr/>
    </dgm:pt>
    <dgm:pt modelId="{EFE4B2D7-BEF4-47A9-9827-EF78C676E657}" type="pres">
      <dgm:prSet presAssocID="{3D4FA526-E1FE-490C-9B43-F73C238FE662}" presName="ChildAccent" presStyleLbl="alignImgPlace1" presStyleIdx="1" presStyleCnt="3" custScaleX="150217" custScaleY="105217" custLinFactNeighborX="-4263" custLinFactNeighborY="10524"/>
      <dgm:spPr/>
      <dgm:t>
        <a:bodyPr/>
        <a:lstStyle/>
        <a:p>
          <a:endParaRPr lang="es-CO"/>
        </a:p>
      </dgm:t>
    </dgm:pt>
    <dgm:pt modelId="{07C33930-5377-42D5-992C-103E44E6B241}" type="pres">
      <dgm:prSet presAssocID="{3D4FA526-E1FE-490C-9B43-F73C238FE662}" presName="Child2" presStyleLbl="revTx" presStyleIdx="0" presStyleCnt="0">
        <dgm:presLayoutVars>
          <dgm:chMax val="0"/>
          <dgm:chPref val="0"/>
          <dgm:bulletEnabled val="1"/>
        </dgm:presLayoutVars>
      </dgm:prSet>
      <dgm:spPr/>
      <dgm:t>
        <a:bodyPr/>
        <a:lstStyle/>
        <a:p>
          <a:endParaRPr lang="es-CO"/>
        </a:p>
      </dgm:t>
    </dgm:pt>
    <dgm:pt modelId="{86776A2E-B684-4163-A839-3A22928EF454}" type="pres">
      <dgm:prSet presAssocID="{3D4FA526-E1FE-490C-9B43-F73C238FE662}" presName="Parent2" presStyleLbl="node1" presStyleIdx="1" presStyleCnt="3" custScaleX="150217" custScaleY="141681" custLinFactNeighborX="-3730" custLinFactNeighborY="1343">
        <dgm:presLayoutVars>
          <dgm:chMax val="2"/>
          <dgm:chPref val="1"/>
          <dgm:bulletEnabled val="1"/>
        </dgm:presLayoutVars>
      </dgm:prSet>
      <dgm:spPr/>
      <dgm:t>
        <a:bodyPr/>
        <a:lstStyle/>
        <a:p>
          <a:endParaRPr lang="es-CO"/>
        </a:p>
      </dgm:t>
    </dgm:pt>
    <dgm:pt modelId="{D44975CF-29D0-467F-9B27-27D771EE06C7}" type="pres">
      <dgm:prSet presAssocID="{71C5DFF4-6205-4E61-A3FE-D2EA1C78165C}" presName="ChildAccent1" presStyleCnt="0"/>
      <dgm:spPr/>
    </dgm:pt>
    <dgm:pt modelId="{C0755D4B-563E-4703-856C-5B30AE81D364}" type="pres">
      <dgm:prSet presAssocID="{71C5DFF4-6205-4E61-A3FE-D2EA1C78165C}" presName="ChildAccent" presStyleLbl="alignImgPlace1" presStyleIdx="2" presStyleCnt="3" custScaleX="151612" custScaleY="112122" custLinFactNeighborX="-54878" custLinFactNeighborY="-559"/>
      <dgm:spPr/>
      <dgm:t>
        <a:bodyPr/>
        <a:lstStyle/>
        <a:p>
          <a:endParaRPr lang="es-CO"/>
        </a:p>
      </dgm:t>
    </dgm:pt>
    <dgm:pt modelId="{F2B773B7-D822-42DD-B025-8C9D82A58A83}" type="pres">
      <dgm:prSet presAssocID="{71C5DFF4-6205-4E61-A3FE-D2EA1C78165C}" presName="Child1" presStyleLbl="revTx" presStyleIdx="0" presStyleCnt="0">
        <dgm:presLayoutVars>
          <dgm:chMax val="0"/>
          <dgm:chPref val="0"/>
          <dgm:bulletEnabled val="1"/>
        </dgm:presLayoutVars>
      </dgm:prSet>
      <dgm:spPr/>
      <dgm:t>
        <a:bodyPr/>
        <a:lstStyle/>
        <a:p>
          <a:endParaRPr lang="es-CO"/>
        </a:p>
      </dgm:t>
    </dgm:pt>
    <dgm:pt modelId="{4CA4AC2A-BAC8-4CFD-BD6A-387DC1593A3B}" type="pres">
      <dgm:prSet presAssocID="{71C5DFF4-6205-4E61-A3FE-D2EA1C78165C}" presName="Parent1" presStyleLbl="node1" presStyleIdx="2" presStyleCnt="3" custScaleX="151612" custScaleY="154683" custLinFactNeighborX="-54878" custLinFactNeighborY="-3355">
        <dgm:presLayoutVars>
          <dgm:chMax val="2"/>
          <dgm:chPref val="1"/>
          <dgm:bulletEnabled val="1"/>
        </dgm:presLayoutVars>
      </dgm:prSet>
      <dgm:spPr/>
      <dgm:t>
        <a:bodyPr/>
        <a:lstStyle/>
        <a:p>
          <a:endParaRPr lang="es-CO"/>
        </a:p>
      </dgm:t>
    </dgm:pt>
  </dgm:ptLst>
  <dgm:cxnLst>
    <dgm:cxn modelId="{9A5AC7CD-BFC7-404A-8AED-CC4801CB9E87}" srcId="{71C5DFF4-6205-4E61-A3FE-D2EA1C78165C}" destId="{B654D07C-7F4A-44DA-8F1F-2398E8D50AB1}" srcOrd="6" destOrd="0" parTransId="{89736879-23A9-4309-AC1C-87FCD9709D31}" sibTransId="{8937A77A-33E9-483A-A081-28ADE06EAA3D}"/>
    <dgm:cxn modelId="{75E5A6A7-0E14-430C-BC9E-66E49F3316CA}" type="presOf" srcId="{114165E7-7435-4122-B6AC-59845577AD28}" destId="{78CF2342-B0F6-4213-BD0F-3E431F19155E}" srcOrd="0" destOrd="3" presId="urn:microsoft.com/office/officeart/2011/layout/InterconnectedBlockProcess#1"/>
    <dgm:cxn modelId="{63B3CC2B-0832-404A-B744-5B911624E147}" srcId="{71C5DFF4-6205-4E61-A3FE-D2EA1C78165C}" destId="{197ED0A2-0223-46E3-B8DB-98CA562290FF}" srcOrd="5" destOrd="0" parTransId="{DDEE706E-E4CA-4162-8071-F75C8082F4FD}" sibTransId="{180279DD-5480-4D41-80E9-054D899F63CE}"/>
    <dgm:cxn modelId="{8E313291-C777-4290-A01F-8EA18F53A95A}" type="presOf" srcId="{BE445A19-61FB-4D49-AD42-2931F9F7A6B5}" destId="{07C33930-5377-42D5-992C-103E44E6B241}" srcOrd="1" destOrd="1" presId="urn:microsoft.com/office/officeart/2011/layout/InterconnectedBlockProcess#1"/>
    <dgm:cxn modelId="{800A5DEB-85C6-4478-8208-72B3991969D8}" type="presOf" srcId="{71C5DFF4-6205-4E61-A3FE-D2EA1C78165C}" destId="{4CA4AC2A-BAC8-4CFD-BD6A-387DC1593A3B}" srcOrd="0" destOrd="0" presId="urn:microsoft.com/office/officeart/2011/layout/InterconnectedBlockProcess#1"/>
    <dgm:cxn modelId="{2EBADF27-A465-42D8-B45A-D08B73838AD2}" type="presOf" srcId="{2BA407BD-1880-4098-A712-C541114C5D33}" destId="{07C33930-5377-42D5-992C-103E44E6B241}" srcOrd="1" destOrd="0" presId="urn:microsoft.com/office/officeart/2011/layout/InterconnectedBlockProcess#1"/>
    <dgm:cxn modelId="{9246B4A0-6744-4467-971F-97C59D3BFFDE}" type="presOf" srcId="{B654D07C-7F4A-44DA-8F1F-2398E8D50AB1}" destId="{C0755D4B-563E-4703-856C-5B30AE81D364}" srcOrd="0" destOrd="6" presId="urn:microsoft.com/office/officeart/2011/layout/InterconnectedBlockProcess#1"/>
    <dgm:cxn modelId="{A09A8957-8957-4133-B8E6-1E78C006F140}" type="presOf" srcId="{ACEEF432-9C98-4F42-AA81-9B4FA7ECE08A}" destId="{F099C98E-5862-4864-B81F-E6799B5D3E00}" srcOrd="0" destOrd="0" presId="urn:microsoft.com/office/officeart/2011/layout/InterconnectedBlockProcess#1"/>
    <dgm:cxn modelId="{14E171F7-C37E-474A-89DB-7321B1F8FF21}" type="presOf" srcId="{9289AC4C-918B-47F7-AB88-E77D31782C7F}" destId="{EFE4B2D7-BEF4-47A9-9827-EF78C676E657}" srcOrd="0" destOrd="4" presId="urn:microsoft.com/office/officeart/2011/layout/InterconnectedBlockProcess#1"/>
    <dgm:cxn modelId="{05EBD311-05F4-4305-BEA1-F92605323C24}" type="presOf" srcId="{9289AC4C-918B-47F7-AB88-E77D31782C7F}" destId="{07C33930-5377-42D5-992C-103E44E6B241}" srcOrd="1" destOrd="4" presId="urn:microsoft.com/office/officeart/2011/layout/InterconnectedBlockProcess#1"/>
    <dgm:cxn modelId="{8905CC99-4C55-4311-BED0-D3B55CB7FD23}" type="presOf" srcId="{9304A534-3A6F-48AC-A516-B373C3DC15E5}" destId="{07C33930-5377-42D5-992C-103E44E6B241}" srcOrd="1" destOrd="2" presId="urn:microsoft.com/office/officeart/2011/layout/InterconnectedBlockProcess#1"/>
    <dgm:cxn modelId="{50C39E40-42DD-4992-9244-E7EA098BAED8}" type="presOf" srcId="{114165E7-7435-4122-B6AC-59845577AD28}" destId="{9B635085-5A56-40CF-87F3-1A653B469295}" srcOrd="1" destOrd="3" presId="urn:microsoft.com/office/officeart/2011/layout/InterconnectedBlockProcess#1"/>
    <dgm:cxn modelId="{0F631CD7-E6AC-4257-A879-7548B5AAA387}" type="presOf" srcId="{0B0BAB63-F3EE-4325-95F2-4D941D219A45}" destId="{EFE4B2D7-BEF4-47A9-9827-EF78C676E657}" srcOrd="0" destOrd="5" presId="urn:microsoft.com/office/officeart/2011/layout/InterconnectedBlockProcess#1"/>
    <dgm:cxn modelId="{4EBAD5ED-9F55-4CE9-B0E6-DC3D52D2506E}" srcId="{3D4FA526-E1FE-490C-9B43-F73C238FE662}" destId="{C423CB82-94EA-44DD-9235-82866EDE357B}" srcOrd="3" destOrd="0" parTransId="{65A5ED73-D3B7-48F9-965B-E97CD33F3436}" sibTransId="{64EDA898-0943-4539-AE49-01997B473D14}"/>
    <dgm:cxn modelId="{645C5576-38AE-4AB2-8262-6B4B503D0D40}" type="presOf" srcId="{E32EFD1E-DFA7-4733-B335-69318A86857E}" destId="{C0755D4B-563E-4703-856C-5B30AE81D364}" srcOrd="0" destOrd="2" presId="urn:microsoft.com/office/officeart/2011/layout/InterconnectedBlockProcess#1"/>
    <dgm:cxn modelId="{612F39EC-3410-49B6-8AF0-EADB0860B739}" srcId="{71C5DFF4-6205-4E61-A3FE-D2EA1C78165C}" destId="{8DB04180-868D-4C35-A723-5C8AEE21AEA0}" srcOrd="0" destOrd="0" parTransId="{D3CACC47-9C7A-46AC-8A82-B6B2E8232425}" sibTransId="{9EA89D88-EEA1-4DA6-93CA-A05B8E227363}"/>
    <dgm:cxn modelId="{65C26270-EA20-4A87-A089-65F617F633A3}" type="presOf" srcId="{2B101FE1-FC6F-4974-AA76-F0D42E9E2D06}" destId="{78CF2342-B0F6-4213-BD0F-3E431F19155E}" srcOrd="0" destOrd="2" presId="urn:microsoft.com/office/officeart/2011/layout/InterconnectedBlockProcess#1"/>
    <dgm:cxn modelId="{E9B0AF8B-BBAF-452A-9E6D-2419CD6502F9}" type="presOf" srcId="{197ED0A2-0223-46E3-B8DB-98CA562290FF}" destId="{F2B773B7-D822-42DD-B025-8C9D82A58A83}" srcOrd="1" destOrd="5" presId="urn:microsoft.com/office/officeart/2011/layout/InterconnectedBlockProcess#1"/>
    <dgm:cxn modelId="{F6D9B6F7-16ED-4737-B641-B163480AA694}" type="presOf" srcId="{9304A534-3A6F-48AC-A516-B373C3DC15E5}" destId="{EFE4B2D7-BEF4-47A9-9827-EF78C676E657}" srcOrd="0" destOrd="2" presId="urn:microsoft.com/office/officeart/2011/layout/InterconnectedBlockProcess#1"/>
    <dgm:cxn modelId="{748D1CE6-09F4-427D-A65F-DA179AEFBF4A}" srcId="{3D4FA526-E1FE-490C-9B43-F73C238FE662}" destId="{0B0BAB63-F3EE-4325-95F2-4D941D219A45}" srcOrd="5" destOrd="0" parTransId="{51D7AD13-ABDA-4FAE-AC11-ABADFB2500A7}" sibTransId="{61FACB90-6F87-46F3-916E-6D7947EA400C}"/>
    <dgm:cxn modelId="{70BE245B-7206-4C70-AB98-2F55A0D641B9}" type="presOf" srcId="{39436D4E-C515-4C9F-A631-B309020C6E16}" destId="{F2B773B7-D822-42DD-B025-8C9D82A58A83}" srcOrd="1" destOrd="4" presId="urn:microsoft.com/office/officeart/2011/layout/InterconnectedBlockProcess#1"/>
    <dgm:cxn modelId="{D3F260F9-EB8B-4591-BA2C-14D52B9804B4}" srcId="{71C5DFF4-6205-4E61-A3FE-D2EA1C78165C}" destId="{39436D4E-C515-4C9F-A631-B309020C6E16}" srcOrd="4" destOrd="0" parTransId="{1C1CA5DB-0B8C-48F7-B985-F932791F44C7}" sibTransId="{4461EFA8-031E-49AB-8F15-7C5AAF7A1A0D}"/>
    <dgm:cxn modelId="{7981B3B4-F7D8-49F1-B2E3-3427045732C6}" type="presOf" srcId="{C34926F2-6242-4613-B32D-6C4B7F7D9CC4}" destId="{C0755D4B-563E-4703-856C-5B30AE81D364}" srcOrd="0" destOrd="10" presId="urn:microsoft.com/office/officeart/2011/layout/InterconnectedBlockProcess#1"/>
    <dgm:cxn modelId="{9DBF575C-367A-4F03-9061-B5F2614BF09D}" type="presOf" srcId="{B871B098-6246-411A-823E-0F57F7047C00}" destId="{78CF2342-B0F6-4213-BD0F-3E431F19155E}" srcOrd="0" destOrd="4" presId="urn:microsoft.com/office/officeart/2011/layout/InterconnectedBlockProcess#1"/>
    <dgm:cxn modelId="{EA0B9812-015A-47CA-BFC1-64207E2D3435}" type="presOf" srcId="{C34926F2-6242-4613-B32D-6C4B7F7D9CC4}" destId="{F2B773B7-D822-42DD-B025-8C9D82A58A83}" srcOrd="1" destOrd="10" presId="urn:microsoft.com/office/officeart/2011/layout/InterconnectedBlockProcess#1"/>
    <dgm:cxn modelId="{E6E8DC50-AB8A-4C16-AD3A-1613EA3BA017}" srcId="{71C5DFF4-6205-4E61-A3FE-D2EA1C78165C}" destId="{E32EFD1E-DFA7-4733-B335-69318A86857E}" srcOrd="2" destOrd="0" parTransId="{CBB5E603-07F3-46B9-9D0E-BF326230A972}" sibTransId="{1D0ECC25-F055-4066-8AB3-4C397FE504A8}"/>
    <dgm:cxn modelId="{447E9D43-DE18-44A5-87B7-9A70A0B8F436}" srcId="{3D4FA526-E1FE-490C-9B43-F73C238FE662}" destId="{2BA407BD-1880-4098-A712-C541114C5D33}" srcOrd="0" destOrd="0" parTransId="{5E56995E-A77B-450B-A515-4D74F8A54B75}" sibTransId="{7B09BE44-E971-4BE2-ABCD-DCD5C0F6D603}"/>
    <dgm:cxn modelId="{AD856DCB-8189-4C98-9C56-18DD03BCCEC5}" type="presOf" srcId="{C23E18A3-034E-4531-B80D-FC7644BCA354}" destId="{9B635085-5A56-40CF-87F3-1A653B469295}" srcOrd="1" destOrd="0" presId="urn:microsoft.com/office/officeart/2011/layout/InterconnectedBlockProcess#1"/>
    <dgm:cxn modelId="{A6A84674-C41F-4029-8EAD-70984D071B19}" type="presOf" srcId="{07E3A487-3581-485A-A344-95EE52114CDE}" destId="{F2B773B7-D822-42DD-B025-8C9D82A58A83}" srcOrd="1" destOrd="8" presId="urn:microsoft.com/office/officeart/2011/layout/InterconnectedBlockProcess#1"/>
    <dgm:cxn modelId="{57A0125E-D4DF-43BB-AD43-CBB293E126D4}" type="presOf" srcId="{21A389E7-F94B-4432-97CB-540436F0AF42}" destId="{9B635085-5A56-40CF-87F3-1A653B469295}" srcOrd="1" destOrd="1" presId="urn:microsoft.com/office/officeart/2011/layout/InterconnectedBlockProcess#1"/>
    <dgm:cxn modelId="{D1DF5F5F-27F3-489A-AB1E-3525D30B3AC8}" type="presOf" srcId="{6A2F2525-38C2-40BE-9ED2-E47BF7738C8E}" destId="{C0755D4B-563E-4703-856C-5B30AE81D364}" srcOrd="0" destOrd="7" presId="urn:microsoft.com/office/officeart/2011/layout/InterconnectedBlockProcess#1"/>
    <dgm:cxn modelId="{8C0A917D-EB98-4732-9899-299A6484687A}" type="presOf" srcId="{E32EFD1E-DFA7-4733-B335-69318A86857E}" destId="{F2B773B7-D822-42DD-B025-8C9D82A58A83}" srcOrd="1" destOrd="2" presId="urn:microsoft.com/office/officeart/2011/layout/InterconnectedBlockProcess#1"/>
    <dgm:cxn modelId="{195DDC49-0763-4384-B233-1980189AE0AF}" srcId="{ACEEF432-9C98-4F42-AA81-9B4FA7ECE08A}" destId="{114165E7-7435-4122-B6AC-59845577AD28}" srcOrd="3" destOrd="0" parTransId="{124C8EDB-4DCD-4E21-8201-D0F40620CB73}" sibTransId="{CB4E5891-C325-4084-9C12-28F59063E59A}"/>
    <dgm:cxn modelId="{7F187189-2632-463C-B96E-BEE8DFB83BDA}" srcId="{3D4FA526-E1FE-490C-9B43-F73C238FE662}" destId="{9289AC4C-918B-47F7-AB88-E77D31782C7F}" srcOrd="4" destOrd="0" parTransId="{EDF52B44-80F7-48B4-B4BA-F54E6A505F3F}" sibTransId="{B24A9E4D-F1DC-4E09-A367-771996B6DEE0}"/>
    <dgm:cxn modelId="{996B173E-29A8-4C00-8C4D-CE1A813066D3}" srcId="{71C5DFF4-6205-4E61-A3FE-D2EA1C78165C}" destId="{6A2F2525-38C2-40BE-9ED2-E47BF7738C8E}" srcOrd="7" destOrd="0" parTransId="{4E6EBF60-1783-40BC-98E2-D78B24F15280}" sibTransId="{84322F37-D31F-440E-932D-663CA227C409}"/>
    <dgm:cxn modelId="{8DDEB03F-427F-4239-AE37-A87C8F29C84F}" type="presOf" srcId="{39436D4E-C515-4C9F-A631-B309020C6E16}" destId="{C0755D4B-563E-4703-856C-5B30AE81D364}" srcOrd="0" destOrd="4" presId="urn:microsoft.com/office/officeart/2011/layout/InterconnectedBlockProcess#1"/>
    <dgm:cxn modelId="{498D2BE3-DC8C-459D-8485-D2F81057D92D}" srcId="{ACEEF432-9C98-4F42-AA81-9B4FA7ECE08A}" destId="{B871B098-6246-411A-823E-0F57F7047C00}" srcOrd="4" destOrd="0" parTransId="{EDC5581E-9B4B-4645-8716-F190B3A21136}" sibTransId="{B24F59FA-E570-4160-B375-D8B0845C46FB}"/>
    <dgm:cxn modelId="{CB1F7A78-9FC4-4D2A-A7C2-0C0FC1D35B4D}" type="presOf" srcId="{C423CB82-94EA-44DD-9235-82866EDE357B}" destId="{EFE4B2D7-BEF4-47A9-9827-EF78C676E657}" srcOrd="0" destOrd="3" presId="urn:microsoft.com/office/officeart/2011/layout/InterconnectedBlockProcess#1"/>
    <dgm:cxn modelId="{7A35EE81-815A-4BD6-B9AC-C0E05765D8F7}" type="presOf" srcId="{C423CB82-94EA-44DD-9235-82866EDE357B}" destId="{07C33930-5377-42D5-992C-103E44E6B241}" srcOrd="1" destOrd="3" presId="urn:microsoft.com/office/officeart/2011/layout/InterconnectedBlockProcess#1"/>
    <dgm:cxn modelId="{89C4F5C8-4EA4-4784-943C-FFB81260BD6E}" type="presOf" srcId="{B871B098-6246-411A-823E-0F57F7047C00}" destId="{9B635085-5A56-40CF-87F3-1A653B469295}" srcOrd="1" destOrd="4" presId="urn:microsoft.com/office/officeart/2011/layout/InterconnectedBlockProcess#1"/>
    <dgm:cxn modelId="{E1B4250B-36F2-4032-9199-605115847F7E}" srcId="{71C5DFF4-6205-4E61-A3FE-D2EA1C78165C}" destId="{8E0374EA-1BE4-4EFA-A427-F6E0D5789D5F}" srcOrd="3" destOrd="0" parTransId="{8E5E4098-88B2-4E0E-9E7A-34777C0EB975}" sibTransId="{32044A4C-35EC-49F9-9147-EA7B105EC2BF}"/>
    <dgm:cxn modelId="{5A62BC15-100C-4EB5-B8A3-A62FD63CDA3E}" srcId="{ACEEF432-9C98-4F42-AA81-9B4FA7ECE08A}" destId="{C23E18A3-034E-4531-B80D-FC7644BCA354}" srcOrd="0" destOrd="0" parTransId="{4C329EB8-8BB0-4C20-9583-B4BFA94F553B}" sibTransId="{9DF585FB-FC6B-45E7-8478-A1D6D57B3C02}"/>
    <dgm:cxn modelId="{CED5BDEE-4995-428A-BF9B-F64A05EDE3C2}" srcId="{3D4FA526-E1FE-490C-9B43-F73C238FE662}" destId="{9304A534-3A6F-48AC-A516-B373C3DC15E5}" srcOrd="2" destOrd="0" parTransId="{774D6B5C-F1EC-4B0C-94A7-6FC27A523C90}" sibTransId="{5610863B-274D-47A5-ADB5-6CAC8DEC2536}"/>
    <dgm:cxn modelId="{F2C9A836-0574-4EC2-89C3-7D5098BA09ED}" type="presOf" srcId="{3BC33774-064B-429B-BA54-D439616BD84C}" destId="{F2B773B7-D822-42DD-B025-8C9D82A58A83}" srcOrd="1" destOrd="1" presId="urn:microsoft.com/office/officeart/2011/layout/InterconnectedBlockProcess#1"/>
    <dgm:cxn modelId="{1C28733D-CF11-4DEB-A3D6-E35BF8A080AE}" srcId="{71C5DFF4-6205-4E61-A3FE-D2EA1C78165C}" destId="{4608C9A3-250D-4E99-BFF5-EE3FA0A6598D}" srcOrd="9" destOrd="0" parTransId="{4BDF5C42-A845-46D9-84F0-4408CA94A1DE}" sibTransId="{7AAE56C7-FA43-424E-B5F9-9EC3518BD871}"/>
    <dgm:cxn modelId="{CACA4379-EC24-4191-918D-D8E1BE97A2DA}" type="presOf" srcId="{B654D07C-7F4A-44DA-8F1F-2398E8D50AB1}" destId="{F2B773B7-D822-42DD-B025-8C9D82A58A83}" srcOrd="1" destOrd="6" presId="urn:microsoft.com/office/officeart/2011/layout/InterconnectedBlockProcess#1"/>
    <dgm:cxn modelId="{2F2F70A5-D608-49D4-99AC-3C5ED7D81673}" type="presOf" srcId="{8E0374EA-1BE4-4EFA-A427-F6E0D5789D5F}" destId="{C0755D4B-563E-4703-856C-5B30AE81D364}" srcOrd="0" destOrd="3" presId="urn:microsoft.com/office/officeart/2011/layout/InterconnectedBlockProcess#1"/>
    <dgm:cxn modelId="{689A7BC0-BB3C-4C4F-BC3F-383C6B5B4F54}" srcId="{AE3088EA-1980-4368-B6F5-3DDBDE484F5C}" destId="{3D4FA526-E1FE-490C-9B43-F73C238FE662}" srcOrd="1" destOrd="0" parTransId="{6338C433-0FA2-44FB-A054-6C2500F2BAAC}" sibTransId="{6B3C92CE-963F-4637-BB2A-BC234FB4FD70}"/>
    <dgm:cxn modelId="{11B844AB-5893-4971-953F-140CDEA0C99B}" type="presOf" srcId="{6A2F2525-38C2-40BE-9ED2-E47BF7738C8E}" destId="{F2B773B7-D822-42DD-B025-8C9D82A58A83}" srcOrd="1" destOrd="7" presId="urn:microsoft.com/office/officeart/2011/layout/InterconnectedBlockProcess#1"/>
    <dgm:cxn modelId="{D03AE64B-4C5F-4189-BAF9-030D85BA0A77}" type="presOf" srcId="{07E3A487-3581-485A-A344-95EE52114CDE}" destId="{C0755D4B-563E-4703-856C-5B30AE81D364}" srcOrd="0" destOrd="8" presId="urn:microsoft.com/office/officeart/2011/layout/InterconnectedBlockProcess#1"/>
    <dgm:cxn modelId="{8478267F-4E74-43B3-A333-C7AB9FAECD8F}" type="presOf" srcId="{BE445A19-61FB-4D49-AD42-2931F9F7A6B5}" destId="{EFE4B2D7-BEF4-47A9-9827-EF78C676E657}" srcOrd="0" destOrd="1" presId="urn:microsoft.com/office/officeart/2011/layout/InterconnectedBlockProcess#1"/>
    <dgm:cxn modelId="{CF71F6E2-12C5-49DB-A0CB-DA61B5C905AF}" type="presOf" srcId="{8DB04180-868D-4C35-A723-5C8AEE21AEA0}" destId="{C0755D4B-563E-4703-856C-5B30AE81D364}" srcOrd="0" destOrd="0" presId="urn:microsoft.com/office/officeart/2011/layout/InterconnectedBlockProcess#1"/>
    <dgm:cxn modelId="{4F1788B3-B328-4A3D-971B-A7DDA93E4A42}" srcId="{71C5DFF4-6205-4E61-A3FE-D2EA1C78165C}" destId="{3BC33774-064B-429B-BA54-D439616BD84C}" srcOrd="1" destOrd="0" parTransId="{26FDBA82-1822-4AF7-8960-523B59999A51}" sibTransId="{ED2F3592-B4BC-4DF7-B95B-3295C5E12DFA}"/>
    <dgm:cxn modelId="{4485F493-0D62-4AEB-91B4-22D1DE0B0A82}" type="presOf" srcId="{2B101FE1-FC6F-4974-AA76-F0D42E9E2D06}" destId="{9B635085-5A56-40CF-87F3-1A653B469295}" srcOrd="1" destOrd="2" presId="urn:microsoft.com/office/officeart/2011/layout/InterconnectedBlockProcess#1"/>
    <dgm:cxn modelId="{93F08ECE-45C2-41A8-8ADB-E3E6AD142F53}" type="presOf" srcId="{197ED0A2-0223-46E3-B8DB-98CA562290FF}" destId="{C0755D4B-563E-4703-856C-5B30AE81D364}" srcOrd="0" destOrd="5" presId="urn:microsoft.com/office/officeart/2011/layout/InterconnectedBlockProcess#1"/>
    <dgm:cxn modelId="{AFB19449-8120-43D7-A571-E4D99DECD802}" srcId="{71C5DFF4-6205-4E61-A3FE-D2EA1C78165C}" destId="{07E3A487-3581-485A-A344-95EE52114CDE}" srcOrd="8" destOrd="0" parTransId="{33F78851-C847-4212-8BF0-A3C68600710F}" sibTransId="{3BAE815E-2CED-4A23-9487-47DD15919393}"/>
    <dgm:cxn modelId="{BD9689FE-044B-4448-A521-6C09FCDE1C9F}" type="presOf" srcId="{3BC33774-064B-429B-BA54-D439616BD84C}" destId="{C0755D4B-563E-4703-856C-5B30AE81D364}" srcOrd="0" destOrd="1" presId="urn:microsoft.com/office/officeart/2011/layout/InterconnectedBlockProcess#1"/>
    <dgm:cxn modelId="{45C1E335-7578-4188-968B-C01DFA797304}" type="presOf" srcId="{3D4FA526-E1FE-490C-9B43-F73C238FE662}" destId="{86776A2E-B684-4163-A839-3A22928EF454}" srcOrd="0" destOrd="0" presId="urn:microsoft.com/office/officeart/2011/layout/InterconnectedBlockProcess#1"/>
    <dgm:cxn modelId="{E36F0C54-55F6-4B1F-85CC-E360F4587D11}" srcId="{AE3088EA-1980-4368-B6F5-3DDBDE484F5C}" destId="{ACEEF432-9C98-4F42-AA81-9B4FA7ECE08A}" srcOrd="2" destOrd="0" parTransId="{FD574570-DC44-4698-A85D-6A05F9FA6BDA}" sibTransId="{2C8CF226-A2DA-4885-9F1C-A3CE398EA0B8}"/>
    <dgm:cxn modelId="{873E3EC2-2DC5-46B0-94C0-AF92C447CEC7}" type="presOf" srcId="{AE3088EA-1980-4368-B6F5-3DDBDE484F5C}" destId="{9464C03A-539A-460B-8481-949170ECD7D8}" srcOrd="0" destOrd="0" presId="urn:microsoft.com/office/officeart/2011/layout/InterconnectedBlockProcess#1"/>
    <dgm:cxn modelId="{5F53A1EB-2E25-4617-8760-652BE85AF824}" srcId="{ACEEF432-9C98-4F42-AA81-9B4FA7ECE08A}" destId="{21A389E7-F94B-4432-97CB-540436F0AF42}" srcOrd="1" destOrd="0" parTransId="{A41F8E2C-CA71-4B6B-AE9A-3942A14688A4}" sibTransId="{0552B7D7-A701-4EA7-A9BB-9EA2068DA670}"/>
    <dgm:cxn modelId="{F4D15D2A-90C3-4F0E-8401-C91F4AF363D3}" type="presOf" srcId="{8DB04180-868D-4C35-A723-5C8AEE21AEA0}" destId="{F2B773B7-D822-42DD-B025-8C9D82A58A83}" srcOrd="1" destOrd="0" presId="urn:microsoft.com/office/officeart/2011/layout/InterconnectedBlockProcess#1"/>
    <dgm:cxn modelId="{764882F3-D167-4F03-A021-0EA49359D277}" srcId="{ACEEF432-9C98-4F42-AA81-9B4FA7ECE08A}" destId="{2B101FE1-FC6F-4974-AA76-F0D42E9E2D06}" srcOrd="2" destOrd="0" parTransId="{D7353A65-25EA-4583-9F05-604583D2F2F8}" sibTransId="{A8B9F3BF-201A-4359-96C4-7327A41DBEE1}"/>
    <dgm:cxn modelId="{D643E527-2B6F-4AF3-89C7-73D19DA26EB7}" type="presOf" srcId="{C23E18A3-034E-4531-B80D-FC7644BCA354}" destId="{78CF2342-B0F6-4213-BD0F-3E431F19155E}" srcOrd="0" destOrd="0" presId="urn:microsoft.com/office/officeart/2011/layout/InterconnectedBlockProcess#1"/>
    <dgm:cxn modelId="{28856C26-9602-48EF-B5DA-CE554642245D}" type="presOf" srcId="{4608C9A3-250D-4E99-BFF5-EE3FA0A6598D}" destId="{C0755D4B-563E-4703-856C-5B30AE81D364}" srcOrd="0" destOrd="9" presId="urn:microsoft.com/office/officeart/2011/layout/InterconnectedBlockProcess#1"/>
    <dgm:cxn modelId="{951853F8-77C1-4ACC-88DC-DC525B36EC9A}" type="presOf" srcId="{2BA407BD-1880-4098-A712-C541114C5D33}" destId="{EFE4B2D7-BEF4-47A9-9827-EF78C676E657}" srcOrd="0" destOrd="0" presId="urn:microsoft.com/office/officeart/2011/layout/InterconnectedBlockProcess#1"/>
    <dgm:cxn modelId="{B3B5A74D-AAFE-4C89-8C1B-A44A38A135A5}" srcId="{71C5DFF4-6205-4E61-A3FE-D2EA1C78165C}" destId="{C34926F2-6242-4613-B32D-6C4B7F7D9CC4}" srcOrd="10" destOrd="0" parTransId="{6EF1047F-6928-49DF-B67B-36DB5312814B}" sibTransId="{C6E5125D-B849-4214-B6AF-06F7783256B7}"/>
    <dgm:cxn modelId="{0F1DA7DF-6288-4F05-BDBF-3C8A3B344C71}" type="presOf" srcId="{8E0374EA-1BE4-4EFA-A427-F6E0D5789D5F}" destId="{F2B773B7-D822-42DD-B025-8C9D82A58A83}" srcOrd="1" destOrd="3" presId="urn:microsoft.com/office/officeart/2011/layout/InterconnectedBlockProcess#1"/>
    <dgm:cxn modelId="{1ED8409E-B5D7-4A5F-B313-9FFA97751DFF}" type="presOf" srcId="{4608C9A3-250D-4E99-BFF5-EE3FA0A6598D}" destId="{F2B773B7-D822-42DD-B025-8C9D82A58A83}" srcOrd="1" destOrd="9" presId="urn:microsoft.com/office/officeart/2011/layout/InterconnectedBlockProcess#1"/>
    <dgm:cxn modelId="{49DF9DCB-123E-485D-9F6D-E49ADE53E29E}" type="presOf" srcId="{0B0BAB63-F3EE-4325-95F2-4D941D219A45}" destId="{07C33930-5377-42D5-992C-103E44E6B241}" srcOrd="1" destOrd="5" presId="urn:microsoft.com/office/officeart/2011/layout/InterconnectedBlockProcess#1"/>
    <dgm:cxn modelId="{CB9BA08C-F772-4785-A42A-724CDFBC4C82}" srcId="{AE3088EA-1980-4368-B6F5-3DDBDE484F5C}" destId="{71C5DFF4-6205-4E61-A3FE-D2EA1C78165C}" srcOrd="0" destOrd="0" parTransId="{3690DA6D-A84D-4462-A94D-E75C58F5199C}" sibTransId="{62202FDF-98F3-4186-8C93-41F87A93DAC0}"/>
    <dgm:cxn modelId="{D8CC8FC4-938E-4D0C-A74A-D224F3280A8B}" type="presOf" srcId="{21A389E7-F94B-4432-97CB-540436F0AF42}" destId="{78CF2342-B0F6-4213-BD0F-3E431F19155E}" srcOrd="0" destOrd="1" presId="urn:microsoft.com/office/officeart/2011/layout/InterconnectedBlockProcess#1"/>
    <dgm:cxn modelId="{DED5D24B-E91D-4A4D-A191-344606179053}" srcId="{3D4FA526-E1FE-490C-9B43-F73C238FE662}" destId="{BE445A19-61FB-4D49-AD42-2931F9F7A6B5}" srcOrd="1" destOrd="0" parTransId="{9E0B0283-E37D-4B9A-81CF-74B46257985E}" sibTransId="{1EA67CEF-B517-49ED-BD38-B0542BB9C090}"/>
    <dgm:cxn modelId="{BF577DDC-44CC-4CC4-BBAA-862DF8363641}" type="presParOf" srcId="{9464C03A-539A-460B-8481-949170ECD7D8}" destId="{36137916-BFEF-4B8D-9A98-A27AA5EC892B}" srcOrd="0" destOrd="0" presId="urn:microsoft.com/office/officeart/2011/layout/InterconnectedBlockProcess#1"/>
    <dgm:cxn modelId="{A7CBBB2B-5B61-439D-9B34-61900C8FBB89}" type="presParOf" srcId="{36137916-BFEF-4B8D-9A98-A27AA5EC892B}" destId="{78CF2342-B0F6-4213-BD0F-3E431F19155E}" srcOrd="0" destOrd="0" presId="urn:microsoft.com/office/officeart/2011/layout/InterconnectedBlockProcess#1"/>
    <dgm:cxn modelId="{5873E023-40D1-4C94-8158-6C3DA5D6A704}" type="presParOf" srcId="{9464C03A-539A-460B-8481-949170ECD7D8}" destId="{9B635085-5A56-40CF-87F3-1A653B469295}" srcOrd="1" destOrd="0" presId="urn:microsoft.com/office/officeart/2011/layout/InterconnectedBlockProcess#1"/>
    <dgm:cxn modelId="{70F45C0E-1399-461E-A997-2FCBCDD5516B}" type="presParOf" srcId="{9464C03A-539A-460B-8481-949170ECD7D8}" destId="{F099C98E-5862-4864-B81F-E6799B5D3E00}" srcOrd="2" destOrd="0" presId="urn:microsoft.com/office/officeart/2011/layout/InterconnectedBlockProcess#1"/>
    <dgm:cxn modelId="{8B3C3C4A-3444-479C-9953-59EE16D28F64}" type="presParOf" srcId="{9464C03A-539A-460B-8481-949170ECD7D8}" destId="{16323E94-BA88-479D-954A-2848F184F2FE}" srcOrd="3" destOrd="0" presId="urn:microsoft.com/office/officeart/2011/layout/InterconnectedBlockProcess#1"/>
    <dgm:cxn modelId="{52750DB7-850B-4FE1-A925-351E25C265B3}" type="presParOf" srcId="{16323E94-BA88-479D-954A-2848F184F2FE}" destId="{EFE4B2D7-BEF4-47A9-9827-EF78C676E657}" srcOrd="0" destOrd="0" presId="urn:microsoft.com/office/officeart/2011/layout/InterconnectedBlockProcess#1"/>
    <dgm:cxn modelId="{13EB025D-BCB7-4856-996B-6125FC0A64BE}" type="presParOf" srcId="{9464C03A-539A-460B-8481-949170ECD7D8}" destId="{07C33930-5377-42D5-992C-103E44E6B241}" srcOrd="4" destOrd="0" presId="urn:microsoft.com/office/officeart/2011/layout/InterconnectedBlockProcess#1"/>
    <dgm:cxn modelId="{2DDD19A7-1A88-4BAF-8EB6-45A09183AA70}" type="presParOf" srcId="{9464C03A-539A-460B-8481-949170ECD7D8}" destId="{86776A2E-B684-4163-A839-3A22928EF454}" srcOrd="5" destOrd="0" presId="urn:microsoft.com/office/officeart/2011/layout/InterconnectedBlockProcess#1"/>
    <dgm:cxn modelId="{83742FFA-2EC3-4AE9-88CA-5AF15DA1D712}" type="presParOf" srcId="{9464C03A-539A-460B-8481-949170ECD7D8}" destId="{D44975CF-29D0-467F-9B27-27D771EE06C7}" srcOrd="6" destOrd="0" presId="urn:microsoft.com/office/officeart/2011/layout/InterconnectedBlockProcess#1"/>
    <dgm:cxn modelId="{5D6BA606-FAF4-41B7-9DAB-2E4E4909839D}" type="presParOf" srcId="{D44975CF-29D0-467F-9B27-27D771EE06C7}" destId="{C0755D4B-563E-4703-856C-5B30AE81D364}" srcOrd="0" destOrd="0" presId="urn:microsoft.com/office/officeart/2011/layout/InterconnectedBlockProcess#1"/>
    <dgm:cxn modelId="{F2AB0989-BF45-4C17-9EE3-E0A211C5E922}" type="presParOf" srcId="{9464C03A-539A-460B-8481-949170ECD7D8}" destId="{F2B773B7-D822-42DD-B025-8C9D82A58A83}" srcOrd="7" destOrd="0" presId="urn:microsoft.com/office/officeart/2011/layout/InterconnectedBlockProcess#1"/>
    <dgm:cxn modelId="{16943401-37F0-4F49-BA26-1FCD902E44DC}" type="presParOf" srcId="{9464C03A-539A-460B-8481-949170ECD7D8}" destId="{4CA4AC2A-BAC8-4CFD-BD6A-387DC1593A3B}" srcOrd="8" destOrd="0" presId="urn:microsoft.com/office/officeart/2011/layout/InterconnectedBlock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1">
  <dgm:title val="Bloque interconectado"/>
  <dgm:desc val="Se usa para mostrar pasos secuenciales en un proceso. Funciona mejor con pequeñas cantidades de texto de Nivel 1 y cantidades medias de texto de Nivel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56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418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77628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6291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92659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88048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2781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52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6817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815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6513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297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469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465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4339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1961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133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10/2/2013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0217562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oluciones-sustentables.org/quimica-verde/" TargetMode="External"/><Relationship Id="rId2" Type="http://schemas.openxmlformats.org/officeDocument/2006/relationships/hyperlink" Target="http://grupoelectropositivos.blogspot.com/2009/09/los-12-prinicipios-de-la-quimica-verde.htm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gif"/><Relationship Id="rId7"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2.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es.wikipedia.org/wiki/Prot%C3%B3n" TargetMode="External"/><Relationship Id="rId3" Type="http://schemas.openxmlformats.org/officeDocument/2006/relationships/hyperlink" Target="http://concurso.cnice.mec.es/cnice2005/93_iniciacion_interactiva_materia/curso/materiales/estados/estados1.htm" TargetMode="External"/><Relationship Id="rId7" Type="http://schemas.openxmlformats.org/officeDocument/2006/relationships/hyperlink" Target="http://cplosangeles.juntaextremadura.net/web/edilim/tercer_ciclo/cmedio/la_materia/los_cambios_de_estado/los_cambios_de_estado.html" TargetMode="External"/><Relationship Id="rId2" Type="http://schemas.openxmlformats.org/officeDocument/2006/relationships/hyperlink" Target="http://www.librosvivos.net/smtc/homeTC.asp?TemaClave=1046" TargetMode="External"/><Relationship Id="rId1" Type="http://schemas.openxmlformats.org/officeDocument/2006/relationships/slideLayout" Target="../slideLayouts/slideLayout2.xml"/><Relationship Id="rId6" Type="http://schemas.openxmlformats.org/officeDocument/2006/relationships/hyperlink" Target="http://www.educando.edu.do/articulos/estudiante/la-materia-y-sus-propiedades/" TargetMode="External"/><Relationship Id="rId5" Type="http://schemas.openxmlformats.org/officeDocument/2006/relationships/hyperlink" Target="http://www.iesaguilarycano.com/dpto/fyq/mat/mat2.htm" TargetMode="External"/><Relationship Id="rId4" Type="http://schemas.openxmlformats.org/officeDocument/2006/relationships/hyperlink" Target="http://www.astromia.com/universo/materiauniverso.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b="1" dirty="0" smtClean="0">
                <a:solidFill>
                  <a:schemeClr val="bg1"/>
                </a:solidFill>
              </a:rPr>
              <a:t>Procesos químicos</a:t>
            </a:r>
            <a:endParaRPr lang="es-CO" b="1" dirty="0">
              <a:solidFill>
                <a:schemeClr val="bg1"/>
              </a:solidFill>
            </a:endParaRPr>
          </a:p>
        </p:txBody>
      </p:sp>
      <p:sp>
        <p:nvSpPr>
          <p:cNvPr id="3" name="Subtítulo 2"/>
          <p:cNvSpPr>
            <a:spLocks noGrp="1"/>
          </p:cNvSpPr>
          <p:nvPr>
            <p:ph type="subTitle" idx="1"/>
          </p:nvPr>
        </p:nvSpPr>
        <p:spPr/>
        <p:txBody>
          <a:bodyPr/>
          <a:lstStyle/>
          <a:p>
            <a:r>
              <a:rPr lang="es-CO" b="1" dirty="0" smtClean="0">
                <a:solidFill>
                  <a:schemeClr val="bg1"/>
                </a:solidFill>
              </a:rPr>
              <a:t>Grado 6</a:t>
            </a:r>
          </a:p>
          <a:p>
            <a:r>
              <a:rPr lang="es-CO" b="1" dirty="0" smtClean="0">
                <a:solidFill>
                  <a:schemeClr val="bg1"/>
                </a:solidFill>
              </a:rPr>
              <a:t>Año 2013</a:t>
            </a:r>
            <a:endParaRPr lang="es-CO" b="1" dirty="0">
              <a:solidFill>
                <a:schemeClr val="bg1"/>
              </a:solidFill>
            </a:endParaRPr>
          </a:p>
        </p:txBody>
      </p:sp>
    </p:spTree>
    <p:extLst>
      <p:ext uri="{BB962C8B-B14F-4D97-AF65-F5344CB8AC3E}">
        <p14:creationId xmlns:p14="http://schemas.microsoft.com/office/powerpoint/2010/main" val="140361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lamada rectangular 11"/>
          <p:cNvSpPr/>
          <p:nvPr/>
        </p:nvSpPr>
        <p:spPr>
          <a:xfrm>
            <a:off x="8768219" y="461868"/>
            <a:ext cx="3093929" cy="4435809"/>
          </a:xfrm>
          <a:prstGeom prst="wedgeRectCallout">
            <a:avLst>
              <a:gd name="adj1" fmla="val -73347"/>
              <a:gd name="adj2" fmla="val 693"/>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2. Actualmente, la ciencia de la química busca fomentar la química verde, encaminada a desarrollar productos que no contaminen el ambiente y, a la vez, que no </a:t>
            </a:r>
            <a:r>
              <a:rPr lang="es-CO" dirty="0" err="1" smtClean="0">
                <a:solidFill>
                  <a:schemeClr val="bg1"/>
                </a:solidFill>
              </a:rPr>
              <a:t>antenten</a:t>
            </a:r>
            <a:r>
              <a:rPr lang="es-CO" dirty="0" smtClean="0">
                <a:solidFill>
                  <a:schemeClr val="bg1"/>
                </a:solidFill>
              </a:rPr>
              <a:t> contra la vida. Imagina que tienes la tarea de desarrollar uno de estos productos.</a:t>
            </a:r>
          </a:p>
          <a:p>
            <a:pPr algn="ctr"/>
            <a:r>
              <a:rPr lang="es-CO" dirty="0" smtClean="0">
                <a:solidFill>
                  <a:schemeClr val="bg1"/>
                </a:solidFill>
              </a:rPr>
              <a:t>Qué productos elaborarías y qué pasos seguirías? </a:t>
            </a:r>
            <a:endParaRPr lang="es-CO" dirty="0">
              <a:solidFill>
                <a:schemeClr val="bg1"/>
              </a:solidFill>
            </a:endParaRPr>
          </a:p>
        </p:txBody>
      </p:sp>
      <p:sp>
        <p:nvSpPr>
          <p:cNvPr id="31" name="Llamada rectangular redondeada 30"/>
          <p:cNvSpPr/>
          <p:nvPr/>
        </p:nvSpPr>
        <p:spPr>
          <a:xfrm>
            <a:off x="351719" y="1892242"/>
            <a:ext cx="2844949" cy="3533105"/>
          </a:xfrm>
          <a:prstGeom prst="wedgeRoundRectCallout">
            <a:avLst>
              <a:gd name="adj1" fmla="val 84676"/>
              <a:gd name="adj2" fmla="val -14620"/>
              <a:gd name="adj3" fmla="val 16667"/>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1. Si fueras un científico y llegaras a hacer un importante descubrimiento que otras personas podrían utilizar para hacer daño a la humanidad, ¿qué harías?.</a:t>
            </a:r>
          </a:p>
          <a:p>
            <a:pPr algn="ctr"/>
            <a:r>
              <a:rPr lang="es-CO" dirty="0" smtClean="0">
                <a:solidFill>
                  <a:schemeClr val="bg1"/>
                </a:solidFill>
              </a:rPr>
              <a:t>Explica ampliamente</a:t>
            </a:r>
            <a:endParaRPr lang="es-CO" dirty="0">
              <a:solidFill>
                <a:schemeClr val="bg1"/>
              </a:solidFill>
            </a:endParaRPr>
          </a:p>
        </p:txBody>
      </p:sp>
      <p:sp>
        <p:nvSpPr>
          <p:cNvPr id="34" name="Rectángulo 33"/>
          <p:cNvSpPr/>
          <p:nvPr/>
        </p:nvSpPr>
        <p:spPr>
          <a:xfrm>
            <a:off x="351719" y="355397"/>
            <a:ext cx="3369501" cy="1092956"/>
          </a:xfrm>
          <a:prstGeom prst="rect">
            <a:avLst/>
          </a:prstGeom>
          <a:gradFill flip="none" rotWithShape="1">
            <a:gsLst>
              <a:gs pos="0">
                <a:srgbClr val="EB9FC7">
                  <a:shade val="30000"/>
                  <a:satMod val="115000"/>
                </a:srgbClr>
              </a:gs>
              <a:gs pos="50000">
                <a:srgbClr val="EB9FC7">
                  <a:shade val="67500"/>
                  <a:satMod val="115000"/>
                </a:srgbClr>
              </a:gs>
              <a:gs pos="100000">
                <a:srgbClr val="EB9FC7">
                  <a:shade val="100000"/>
                  <a:satMod val="115000"/>
                </a:srgbClr>
              </a:gs>
            </a:gsLst>
            <a:lin ang="27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7030A0"/>
                </a:solidFill>
                <a:latin typeface="Aharoni" panose="02010803020104030203" pitchFamily="2" charset="-79"/>
                <a:cs typeface="Aharoni" panose="02010803020104030203" pitchFamily="2" charset="-79"/>
              </a:rPr>
              <a:t>PLANTEO Y ACTÚO</a:t>
            </a:r>
            <a:endParaRPr lang="es-CO" sz="3200" b="1" dirty="0">
              <a:solidFill>
                <a:srgbClr val="7030A0"/>
              </a:solidFill>
              <a:latin typeface="Aharoni" panose="02010803020104030203" pitchFamily="2" charset="-79"/>
              <a:cs typeface="Aharoni" panose="02010803020104030203" pitchFamily="2" charset="-79"/>
            </a:endParaRPr>
          </a:p>
        </p:txBody>
      </p:sp>
      <p:grpSp>
        <p:nvGrpSpPr>
          <p:cNvPr id="2" name="Grupo 1"/>
          <p:cNvGrpSpPr/>
          <p:nvPr/>
        </p:nvGrpSpPr>
        <p:grpSpPr>
          <a:xfrm>
            <a:off x="4182049" y="793807"/>
            <a:ext cx="3704625" cy="5038655"/>
            <a:chOff x="3422685" y="184698"/>
            <a:chExt cx="3704625" cy="5038655"/>
          </a:xfrm>
        </p:grpSpPr>
        <p:sp>
          <p:nvSpPr>
            <p:cNvPr id="6" name="Recortar y redondear rectángulo de esquina sencilla 5"/>
            <p:cNvSpPr/>
            <p:nvPr/>
          </p:nvSpPr>
          <p:spPr>
            <a:xfrm>
              <a:off x="3422685" y="184698"/>
              <a:ext cx="3704625" cy="5038655"/>
            </a:xfrm>
            <a:prstGeom prst="snip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81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000" dirty="0">
                <a:solidFill>
                  <a:schemeClr val="bg1"/>
                </a:solidFill>
              </a:endParaRPr>
            </a:p>
          </p:txBody>
        </p:sp>
        <p:pic>
          <p:nvPicPr>
            <p:cNvPr id="15" name="Imagen 14"/>
            <p:cNvPicPr>
              <a:picLocks noChangeAspect="1"/>
            </p:cNvPicPr>
            <p:nvPr/>
          </p:nvPicPr>
          <p:blipFill>
            <a:blip r:embed="rId2"/>
            <a:stretch>
              <a:fillRect/>
            </a:stretch>
          </p:blipFill>
          <p:spPr>
            <a:xfrm>
              <a:off x="3745727" y="606466"/>
              <a:ext cx="3058540" cy="4366916"/>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28575">
              <a:solidFill>
                <a:schemeClr val="bg1"/>
              </a:solidFill>
            </a:ln>
          </p:spPr>
        </p:pic>
      </p:grpSp>
    </p:spTree>
    <p:extLst>
      <p:ext uri="{BB962C8B-B14F-4D97-AF65-F5344CB8AC3E}">
        <p14:creationId xmlns:p14="http://schemas.microsoft.com/office/powerpoint/2010/main" val="362085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lamada rectangular 11"/>
          <p:cNvSpPr/>
          <p:nvPr/>
        </p:nvSpPr>
        <p:spPr>
          <a:xfrm>
            <a:off x="8743167" y="355397"/>
            <a:ext cx="3231715" cy="2638324"/>
          </a:xfrm>
          <a:prstGeom prst="wedgeRectCallout">
            <a:avLst>
              <a:gd name="adj1" fmla="val -75371"/>
              <a:gd name="adj2" fmla="val 35364"/>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bg1"/>
                </a:solidFill>
              </a:rPr>
              <a:t>2. Cuáles son los 12 principios de la química verde?</a:t>
            </a:r>
          </a:p>
          <a:p>
            <a:pPr algn="ctr"/>
            <a:endParaRPr lang="es-CO" dirty="0">
              <a:solidFill>
                <a:schemeClr val="bg1"/>
              </a:solidFill>
            </a:endParaRPr>
          </a:p>
          <a:p>
            <a:pPr algn="ctr"/>
            <a:r>
              <a:rPr lang="es-CO" dirty="0">
                <a:hlinkClick r:id="rId2"/>
              </a:rPr>
              <a:t>http://grupoelectropositivos.blogspot.com/2009/09/los-12-prinicipios-de-la-quimica-verde.html</a:t>
            </a:r>
            <a:endParaRPr lang="es-CO" dirty="0">
              <a:solidFill>
                <a:schemeClr val="bg1"/>
              </a:solidFill>
            </a:endParaRPr>
          </a:p>
        </p:txBody>
      </p:sp>
      <p:sp>
        <p:nvSpPr>
          <p:cNvPr id="31" name="Llamada rectangular redondeada 30"/>
          <p:cNvSpPr/>
          <p:nvPr/>
        </p:nvSpPr>
        <p:spPr>
          <a:xfrm>
            <a:off x="149164" y="2042554"/>
            <a:ext cx="3018772" cy="2354081"/>
          </a:xfrm>
          <a:prstGeom prst="wedgeRoundRectCallout">
            <a:avLst>
              <a:gd name="adj1" fmla="val 84676"/>
              <a:gd name="adj2" fmla="val -14620"/>
              <a:gd name="adj3" fmla="val 16667"/>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r>
              <a:rPr lang="es-CO" sz="2800" dirty="0" smtClean="0">
                <a:solidFill>
                  <a:schemeClr val="bg1"/>
                </a:solidFill>
              </a:rPr>
              <a:t>Qué es química verde?</a:t>
            </a:r>
          </a:p>
          <a:p>
            <a:pPr algn="ctr"/>
            <a:r>
              <a:rPr lang="es-CO" sz="1600" dirty="0">
                <a:solidFill>
                  <a:schemeClr val="bg1"/>
                </a:solidFill>
                <a:hlinkClick r:id="rId3"/>
              </a:rPr>
              <a:t>http://www.soluciones-sustentables.org/quimica-verde/</a:t>
            </a:r>
            <a:endParaRPr lang="es-CO" sz="1600" dirty="0">
              <a:solidFill>
                <a:schemeClr val="bg1"/>
              </a:solidFill>
            </a:endParaRPr>
          </a:p>
        </p:txBody>
      </p:sp>
      <p:sp>
        <p:nvSpPr>
          <p:cNvPr id="34" name="Rectángulo 33"/>
          <p:cNvSpPr/>
          <p:nvPr/>
        </p:nvSpPr>
        <p:spPr>
          <a:xfrm>
            <a:off x="351719" y="355397"/>
            <a:ext cx="3369501" cy="1092956"/>
          </a:xfrm>
          <a:prstGeom prst="rect">
            <a:avLst/>
          </a:prstGeom>
          <a:gradFill flip="none" rotWithShape="1">
            <a:gsLst>
              <a:gs pos="0">
                <a:srgbClr val="EB9FC7">
                  <a:shade val="30000"/>
                  <a:satMod val="115000"/>
                </a:srgbClr>
              </a:gs>
              <a:gs pos="50000">
                <a:srgbClr val="EB9FC7">
                  <a:shade val="67500"/>
                  <a:satMod val="115000"/>
                </a:srgbClr>
              </a:gs>
              <a:gs pos="100000">
                <a:srgbClr val="EB9FC7">
                  <a:shade val="100000"/>
                  <a:satMod val="115000"/>
                </a:srgbClr>
              </a:gs>
            </a:gsLst>
            <a:lin ang="27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7030A0"/>
                </a:solidFill>
                <a:latin typeface="Aharoni" panose="02010803020104030203" pitchFamily="2" charset="-79"/>
                <a:cs typeface="Aharoni" panose="02010803020104030203" pitchFamily="2" charset="-79"/>
              </a:rPr>
              <a:t>INVESTIGO</a:t>
            </a:r>
            <a:endParaRPr lang="es-CO" sz="3200" b="1" dirty="0">
              <a:solidFill>
                <a:srgbClr val="7030A0"/>
              </a:solidFill>
              <a:latin typeface="Aharoni" panose="02010803020104030203" pitchFamily="2" charset="-79"/>
              <a:cs typeface="Aharoni" panose="02010803020104030203" pitchFamily="2" charset="-79"/>
            </a:endParaRPr>
          </a:p>
        </p:txBody>
      </p:sp>
      <p:sp>
        <p:nvSpPr>
          <p:cNvPr id="6" name="Recortar y redondear rectángulo de esquina sencilla 5"/>
          <p:cNvSpPr/>
          <p:nvPr/>
        </p:nvSpPr>
        <p:spPr>
          <a:xfrm>
            <a:off x="4182049" y="793807"/>
            <a:ext cx="3704625" cy="5038655"/>
          </a:xfrm>
          <a:prstGeom prst="snip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81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000" dirty="0">
              <a:solidFill>
                <a:schemeClr val="bg1"/>
              </a:solidFill>
            </a:endParaRPr>
          </a:p>
        </p:txBody>
      </p:sp>
      <p:pic>
        <p:nvPicPr>
          <p:cNvPr id="4" name="Imagen 3"/>
          <p:cNvPicPr>
            <a:picLocks noChangeAspect="1"/>
          </p:cNvPicPr>
          <p:nvPr/>
        </p:nvPicPr>
        <p:blipFill>
          <a:blip r:embed="rId4"/>
          <a:stretch>
            <a:fillRect/>
          </a:stretch>
        </p:blipFill>
        <p:spPr>
          <a:xfrm>
            <a:off x="4419873" y="1517671"/>
            <a:ext cx="3228975" cy="3590925"/>
          </a:xfrm>
          <a:prstGeom prst="rect">
            <a:avLst/>
          </a:prstGeom>
        </p:spPr>
      </p:pic>
      <p:sp>
        <p:nvSpPr>
          <p:cNvPr id="10" name="Llamada rectangular redondeada 9"/>
          <p:cNvSpPr/>
          <p:nvPr/>
        </p:nvSpPr>
        <p:spPr>
          <a:xfrm>
            <a:off x="8768219" y="4096797"/>
            <a:ext cx="3394553" cy="2023598"/>
          </a:xfrm>
          <a:prstGeom prst="wedgeRoundRectCallout">
            <a:avLst>
              <a:gd name="adj1" fmla="val -69910"/>
              <a:gd name="adj2" fmla="val -44281"/>
              <a:gd name="adj3" fmla="val 1666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3. Ventajas y desventajas de la química verde</a:t>
            </a:r>
            <a:endParaRPr lang="es-CO" dirty="0">
              <a:solidFill>
                <a:schemeClr val="bg1"/>
              </a:solidFill>
            </a:endParaRPr>
          </a:p>
        </p:txBody>
      </p:sp>
    </p:spTree>
    <p:extLst>
      <p:ext uri="{BB962C8B-B14F-4D97-AF65-F5344CB8AC3E}">
        <p14:creationId xmlns:p14="http://schemas.microsoft.com/office/powerpoint/2010/main" val="2819445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lamada rectangular 11"/>
          <p:cNvSpPr/>
          <p:nvPr/>
        </p:nvSpPr>
        <p:spPr>
          <a:xfrm>
            <a:off x="8768219" y="601582"/>
            <a:ext cx="2510987" cy="1319162"/>
          </a:xfrm>
          <a:prstGeom prst="wedgeRectCallout">
            <a:avLst>
              <a:gd name="adj1" fmla="val -79573"/>
              <a:gd name="adj2" fmla="val 109124"/>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solidFill>
                  <a:schemeClr val="bg1"/>
                </a:solidFill>
              </a:rPr>
              <a:t>5</a:t>
            </a:r>
            <a:r>
              <a:rPr lang="es-CO" sz="2400" dirty="0" smtClean="0">
                <a:solidFill>
                  <a:schemeClr val="bg1"/>
                </a:solidFill>
              </a:rPr>
              <a:t>. Liste 5 Premios </a:t>
            </a:r>
            <a:r>
              <a:rPr lang="es-CO" sz="2400" dirty="0" err="1" smtClean="0">
                <a:solidFill>
                  <a:schemeClr val="bg1"/>
                </a:solidFill>
              </a:rPr>
              <a:t>Nóvel</a:t>
            </a:r>
            <a:endParaRPr lang="es-CO" dirty="0">
              <a:solidFill>
                <a:schemeClr val="bg1"/>
              </a:solidFill>
            </a:endParaRPr>
          </a:p>
        </p:txBody>
      </p:sp>
      <p:sp>
        <p:nvSpPr>
          <p:cNvPr id="31" name="Llamada rectangular redondeada 30"/>
          <p:cNvSpPr/>
          <p:nvPr/>
        </p:nvSpPr>
        <p:spPr>
          <a:xfrm>
            <a:off x="582919" y="2042554"/>
            <a:ext cx="2265790" cy="1450923"/>
          </a:xfrm>
          <a:prstGeom prst="wedgeRoundRectCallout">
            <a:avLst>
              <a:gd name="adj1" fmla="val 84676"/>
              <a:gd name="adj2" fmla="val -14620"/>
              <a:gd name="adj3" fmla="val 16667"/>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smtClean="0">
                <a:solidFill>
                  <a:schemeClr val="bg1"/>
                </a:solidFill>
              </a:rPr>
              <a:t>4. Qué es un premio </a:t>
            </a:r>
            <a:r>
              <a:rPr lang="es-CO" sz="2800" dirty="0" err="1" smtClean="0">
                <a:solidFill>
                  <a:schemeClr val="bg1"/>
                </a:solidFill>
              </a:rPr>
              <a:t>Nóvel</a:t>
            </a:r>
            <a:endParaRPr lang="es-CO" sz="2800" dirty="0" smtClean="0">
              <a:solidFill>
                <a:schemeClr val="bg1"/>
              </a:solidFill>
            </a:endParaRPr>
          </a:p>
        </p:txBody>
      </p:sp>
      <p:sp>
        <p:nvSpPr>
          <p:cNvPr id="34" name="Rectángulo 33"/>
          <p:cNvSpPr/>
          <p:nvPr/>
        </p:nvSpPr>
        <p:spPr>
          <a:xfrm>
            <a:off x="351719" y="355397"/>
            <a:ext cx="3369501" cy="1092956"/>
          </a:xfrm>
          <a:prstGeom prst="rect">
            <a:avLst/>
          </a:prstGeom>
          <a:gradFill flip="none" rotWithShape="1">
            <a:gsLst>
              <a:gs pos="0">
                <a:srgbClr val="EB9FC7">
                  <a:shade val="30000"/>
                  <a:satMod val="115000"/>
                </a:srgbClr>
              </a:gs>
              <a:gs pos="50000">
                <a:srgbClr val="EB9FC7">
                  <a:shade val="67500"/>
                  <a:satMod val="115000"/>
                </a:srgbClr>
              </a:gs>
              <a:gs pos="100000">
                <a:srgbClr val="EB9FC7">
                  <a:shade val="100000"/>
                  <a:satMod val="115000"/>
                </a:srgbClr>
              </a:gs>
            </a:gsLst>
            <a:lin ang="27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7030A0"/>
                </a:solidFill>
                <a:latin typeface="Aharoni" panose="02010803020104030203" pitchFamily="2" charset="-79"/>
                <a:cs typeface="Aharoni" panose="02010803020104030203" pitchFamily="2" charset="-79"/>
              </a:rPr>
              <a:t>INVESTIGO</a:t>
            </a:r>
            <a:endParaRPr lang="es-CO" sz="3200" b="1" dirty="0">
              <a:solidFill>
                <a:srgbClr val="7030A0"/>
              </a:solidFill>
              <a:latin typeface="Aharoni" panose="02010803020104030203" pitchFamily="2" charset="-79"/>
              <a:cs typeface="Aharoni" panose="02010803020104030203" pitchFamily="2" charset="-79"/>
            </a:endParaRPr>
          </a:p>
        </p:txBody>
      </p:sp>
      <p:sp>
        <p:nvSpPr>
          <p:cNvPr id="6" name="Recortar y redondear rectángulo de esquina sencilla 5"/>
          <p:cNvSpPr/>
          <p:nvPr/>
        </p:nvSpPr>
        <p:spPr>
          <a:xfrm>
            <a:off x="4182049" y="793807"/>
            <a:ext cx="3704625" cy="5038655"/>
          </a:xfrm>
          <a:prstGeom prst="snip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81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000" dirty="0">
              <a:solidFill>
                <a:schemeClr val="bg1"/>
              </a:solidFill>
            </a:endParaRPr>
          </a:p>
        </p:txBody>
      </p:sp>
      <p:pic>
        <p:nvPicPr>
          <p:cNvPr id="4" name="Imagen 3"/>
          <p:cNvPicPr>
            <a:picLocks noChangeAspect="1"/>
          </p:cNvPicPr>
          <p:nvPr/>
        </p:nvPicPr>
        <p:blipFill>
          <a:blip r:embed="rId2"/>
          <a:stretch>
            <a:fillRect/>
          </a:stretch>
        </p:blipFill>
        <p:spPr>
          <a:xfrm>
            <a:off x="4419873" y="1517671"/>
            <a:ext cx="3228975" cy="3590925"/>
          </a:xfrm>
          <a:prstGeom prst="rect">
            <a:avLst/>
          </a:prstGeom>
        </p:spPr>
      </p:pic>
      <p:sp>
        <p:nvSpPr>
          <p:cNvPr id="10" name="Llamada rectangular redondeada 9"/>
          <p:cNvSpPr/>
          <p:nvPr/>
        </p:nvSpPr>
        <p:spPr>
          <a:xfrm>
            <a:off x="8768219" y="4096797"/>
            <a:ext cx="3072089" cy="1624065"/>
          </a:xfrm>
          <a:prstGeom prst="wedgeRoundRectCallout">
            <a:avLst>
              <a:gd name="adj1" fmla="val -69910"/>
              <a:gd name="adj2" fmla="val -44281"/>
              <a:gd name="adj3"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r="100000" b="100000"/>
            </a:path>
            <a:tileRect l="-100000" t="-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6. Algún colombiano ha ganado el premio </a:t>
            </a:r>
            <a:r>
              <a:rPr lang="es-CO" dirty="0" err="1" smtClean="0">
                <a:solidFill>
                  <a:schemeClr val="bg1"/>
                </a:solidFill>
              </a:rPr>
              <a:t>Nóvel</a:t>
            </a:r>
            <a:r>
              <a:rPr lang="es-CO" dirty="0" smtClean="0">
                <a:solidFill>
                  <a:schemeClr val="bg1"/>
                </a:solidFill>
              </a:rPr>
              <a:t>?.</a:t>
            </a:r>
          </a:p>
          <a:p>
            <a:pPr algn="ctr"/>
            <a:r>
              <a:rPr lang="es-CO" dirty="0" smtClean="0">
                <a:solidFill>
                  <a:schemeClr val="bg1"/>
                </a:solidFill>
              </a:rPr>
              <a:t>Si es así, Cuál es su nombre?</a:t>
            </a:r>
            <a:endParaRPr lang="es-CO" dirty="0">
              <a:solidFill>
                <a:schemeClr val="bg1"/>
              </a:solidFill>
            </a:endParaRPr>
          </a:p>
        </p:txBody>
      </p:sp>
    </p:spTree>
    <p:extLst>
      <p:ext uri="{BB962C8B-B14F-4D97-AF65-F5344CB8AC3E}">
        <p14:creationId xmlns:p14="http://schemas.microsoft.com/office/powerpoint/2010/main" val="348457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1354" y="1957755"/>
            <a:ext cx="5591908" cy="4325814"/>
          </a:xfrm>
        </p:spPr>
        <p:txBody>
          <a:bodyPr>
            <a:normAutofit fontScale="92500" lnSpcReduction="20000"/>
          </a:bodyPr>
          <a:lstStyle/>
          <a:p>
            <a:pPr marL="0" indent="0" algn="just">
              <a:buNone/>
            </a:pPr>
            <a:r>
              <a:rPr lang="es-CO" b="1" dirty="0">
                <a:solidFill>
                  <a:schemeClr val="bg1"/>
                </a:solidFill>
              </a:rPr>
              <a:t>Propiedades Físicas</a:t>
            </a:r>
            <a:r>
              <a:rPr lang="es-CO" b="1" dirty="0" smtClean="0">
                <a:solidFill>
                  <a:schemeClr val="bg1"/>
                </a:solidFill>
              </a:rPr>
              <a:t>: </a:t>
            </a:r>
          </a:p>
          <a:p>
            <a:pPr marL="0" indent="0" algn="just">
              <a:buNone/>
            </a:pPr>
            <a:r>
              <a:rPr lang="es-CO" b="1" dirty="0" smtClean="0">
                <a:solidFill>
                  <a:schemeClr val="bg1"/>
                </a:solidFill>
              </a:rPr>
              <a:t>Masa: </a:t>
            </a:r>
            <a:r>
              <a:rPr lang="es-CO" dirty="0" smtClean="0">
                <a:solidFill>
                  <a:schemeClr val="bg1"/>
                </a:solidFill>
              </a:rPr>
              <a:t>Todos </a:t>
            </a:r>
            <a:r>
              <a:rPr lang="es-CO" dirty="0">
                <a:solidFill>
                  <a:schemeClr val="bg1"/>
                </a:solidFill>
              </a:rPr>
              <a:t>los cuerpos están hechos de materia, algunos tienen más que </a:t>
            </a:r>
            <a:r>
              <a:rPr lang="es-CO" dirty="0" smtClean="0">
                <a:solidFill>
                  <a:schemeClr val="bg1"/>
                </a:solidFill>
              </a:rPr>
              <a:t>otros. La masa hace referencia a la cantidad de materia que posee un cuerpo, para medirla se utiliza una balanza. Su unidad de medida es el kilo gramo (Kg)</a:t>
            </a:r>
            <a:endParaRPr lang="es-CO" b="1" dirty="0">
              <a:solidFill>
                <a:schemeClr val="bg1"/>
              </a:solidFill>
            </a:endParaRPr>
          </a:p>
          <a:p>
            <a:pPr marL="0" indent="0" algn="just">
              <a:buNone/>
            </a:pPr>
            <a:r>
              <a:rPr lang="es-CO" b="1" dirty="0">
                <a:solidFill>
                  <a:schemeClr val="bg1"/>
                </a:solidFill>
              </a:rPr>
              <a:t>Peso</a:t>
            </a:r>
            <a:r>
              <a:rPr lang="es-CO" b="1" dirty="0" smtClean="0">
                <a:solidFill>
                  <a:schemeClr val="bg1"/>
                </a:solidFill>
              </a:rPr>
              <a:t>: </a:t>
            </a:r>
            <a:r>
              <a:rPr lang="es-CO" dirty="0" smtClean="0">
                <a:solidFill>
                  <a:schemeClr val="bg1"/>
                </a:solidFill>
              </a:rPr>
              <a:t>Es la relación que existe entre la masa del cuerpo y </a:t>
            </a:r>
            <a:r>
              <a:rPr lang="es-CO" dirty="0">
                <a:solidFill>
                  <a:schemeClr val="bg1"/>
                </a:solidFill>
              </a:rPr>
              <a:t> </a:t>
            </a:r>
            <a:r>
              <a:rPr lang="es-CO" dirty="0" smtClean="0">
                <a:solidFill>
                  <a:schemeClr val="bg1"/>
                </a:solidFill>
              </a:rPr>
              <a:t>la fuerza de atracción que la tierra ejerce sobre él. Cuánto mayor sea la masa, mayor será su peso. Se mide con un dinamómetro y su unidad es el </a:t>
            </a:r>
            <a:r>
              <a:rPr lang="es-CO" dirty="0" err="1" smtClean="0">
                <a:solidFill>
                  <a:schemeClr val="bg1"/>
                </a:solidFill>
              </a:rPr>
              <a:t>Newtons</a:t>
            </a:r>
            <a:r>
              <a:rPr lang="es-CO" dirty="0" smtClean="0">
                <a:solidFill>
                  <a:schemeClr val="bg1"/>
                </a:solidFill>
              </a:rPr>
              <a:t> </a:t>
            </a:r>
            <a:endParaRPr lang="es-CO" dirty="0">
              <a:solidFill>
                <a:schemeClr val="bg1"/>
              </a:solidFill>
            </a:endParaRPr>
          </a:p>
          <a:p>
            <a:pPr marL="0" indent="0" algn="just">
              <a:buNone/>
            </a:pPr>
            <a:r>
              <a:rPr lang="es-CO" b="1" dirty="0" smtClean="0">
                <a:solidFill>
                  <a:schemeClr val="bg1"/>
                </a:solidFill>
              </a:rPr>
              <a:t>Volumen: </a:t>
            </a:r>
            <a:r>
              <a:rPr lang="es-CO" dirty="0" smtClean="0">
                <a:solidFill>
                  <a:schemeClr val="bg1"/>
                </a:solidFill>
              </a:rPr>
              <a:t>Es el espacio ocupado por un cuerpo. La unidad de medida es el metro cúbico m</a:t>
            </a:r>
            <a:r>
              <a:rPr lang="es-CO" baseline="30000" dirty="0" smtClean="0">
                <a:solidFill>
                  <a:schemeClr val="bg1"/>
                </a:solidFill>
              </a:rPr>
              <a:t>3</a:t>
            </a:r>
            <a:r>
              <a:rPr lang="es-CO" dirty="0" smtClean="0">
                <a:solidFill>
                  <a:schemeClr val="bg1"/>
                </a:solidFill>
              </a:rPr>
              <a:t>. También se utiliza el litro</a:t>
            </a:r>
          </a:p>
          <a:p>
            <a:pPr marL="0" indent="0" algn="just">
              <a:buNone/>
            </a:pPr>
            <a:endParaRPr lang="es-CO" dirty="0">
              <a:solidFill>
                <a:schemeClr val="bg1"/>
              </a:solidFill>
            </a:endParaRPr>
          </a:p>
        </p:txBody>
      </p:sp>
      <p:sp>
        <p:nvSpPr>
          <p:cNvPr id="10" name="Recortar y redondear rectángulo de esquina sencilla 9"/>
          <p:cNvSpPr/>
          <p:nvPr/>
        </p:nvSpPr>
        <p:spPr>
          <a:xfrm>
            <a:off x="3028310" y="114300"/>
            <a:ext cx="6923882" cy="1104900"/>
          </a:xfrm>
          <a:prstGeom prst="snip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PROPIEDADADES DE LA MATERIA</a:t>
            </a:r>
            <a:endParaRPr lang="es-CO" sz="3200" dirty="0"/>
          </a:p>
        </p:txBody>
      </p:sp>
      <p:grpSp>
        <p:nvGrpSpPr>
          <p:cNvPr id="16" name="Grupo 15"/>
          <p:cNvGrpSpPr/>
          <p:nvPr/>
        </p:nvGrpSpPr>
        <p:grpSpPr>
          <a:xfrm>
            <a:off x="4420151" y="1219200"/>
            <a:ext cx="4140200" cy="1041400"/>
            <a:chOff x="3822700" y="1574800"/>
            <a:chExt cx="4686300" cy="1503802"/>
          </a:xfrm>
        </p:grpSpPr>
        <p:pic>
          <p:nvPicPr>
            <p:cNvPr id="13" name="Imagen 12"/>
            <p:cNvPicPr>
              <a:picLocks noChangeAspect="1"/>
            </p:cNvPicPr>
            <p:nvPr/>
          </p:nvPicPr>
          <p:blipFill>
            <a:blip r:embed="rId2"/>
            <a:stretch>
              <a:fillRect/>
            </a:stretch>
          </p:blipFill>
          <p:spPr>
            <a:xfrm>
              <a:off x="3822700" y="1574800"/>
              <a:ext cx="2501900" cy="1503802"/>
            </a:xfrm>
            <a:prstGeom prst="rect">
              <a:avLst/>
            </a:prstGeom>
          </p:spPr>
        </p:pic>
        <p:pic>
          <p:nvPicPr>
            <p:cNvPr id="15" name="Imagen 14"/>
            <p:cNvPicPr>
              <a:picLocks noChangeAspect="1"/>
            </p:cNvPicPr>
            <p:nvPr/>
          </p:nvPicPr>
          <p:blipFill>
            <a:blip r:embed="rId2"/>
            <a:stretch>
              <a:fillRect/>
            </a:stretch>
          </p:blipFill>
          <p:spPr>
            <a:xfrm flipH="1">
              <a:off x="6324600" y="1574800"/>
              <a:ext cx="2184400" cy="1503802"/>
            </a:xfrm>
            <a:prstGeom prst="rect">
              <a:avLst/>
            </a:prstGeom>
          </p:spPr>
        </p:pic>
      </p:grpSp>
      <p:sp>
        <p:nvSpPr>
          <p:cNvPr id="18" name="Marcador de contenido 2"/>
          <p:cNvSpPr txBox="1">
            <a:spLocks/>
          </p:cNvSpPr>
          <p:nvPr/>
        </p:nvSpPr>
        <p:spPr>
          <a:xfrm>
            <a:off x="6490250" y="2048120"/>
            <a:ext cx="5502457" cy="3848588"/>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CO" b="1" dirty="0" smtClean="0">
                <a:solidFill>
                  <a:schemeClr val="bg1"/>
                </a:solidFill>
              </a:rPr>
              <a:t>Propiedades Químicas</a:t>
            </a:r>
            <a:r>
              <a:rPr lang="es-CO" dirty="0" smtClean="0">
                <a:solidFill>
                  <a:schemeClr val="bg1"/>
                </a:solidFill>
              </a:rPr>
              <a:t>:</a:t>
            </a:r>
          </a:p>
          <a:p>
            <a:pPr marL="0" indent="0" algn="just">
              <a:buNone/>
            </a:pPr>
            <a:r>
              <a:rPr lang="es-CO" b="1" dirty="0" smtClean="0">
                <a:solidFill>
                  <a:schemeClr val="bg1"/>
                </a:solidFill>
              </a:rPr>
              <a:t>Reactividad</a:t>
            </a:r>
            <a:r>
              <a:rPr lang="es-CO" dirty="0" smtClean="0">
                <a:solidFill>
                  <a:schemeClr val="bg1"/>
                </a:solidFill>
              </a:rPr>
              <a:t>: Propiedad que presentan algunas sustancias de combinarse, para transformarse en otras con características diferentes.</a:t>
            </a:r>
          </a:p>
          <a:p>
            <a:pPr marL="0" indent="0" algn="just">
              <a:buNone/>
            </a:pPr>
            <a:r>
              <a:rPr lang="es-CO" b="1" dirty="0" smtClean="0">
                <a:solidFill>
                  <a:schemeClr val="bg1"/>
                </a:solidFill>
              </a:rPr>
              <a:t>Inflamabilidad</a:t>
            </a:r>
            <a:r>
              <a:rPr lang="es-CO" dirty="0" smtClean="0">
                <a:solidFill>
                  <a:schemeClr val="bg1"/>
                </a:solidFill>
              </a:rPr>
              <a:t>: Facilidad que presentan algunas sustancias para encenderse y la rapidez con que se dispersan las llamas producidas, una vez encendidas</a:t>
            </a:r>
          </a:p>
          <a:p>
            <a:pPr marL="0" indent="0" algn="just">
              <a:buNone/>
            </a:pPr>
            <a:r>
              <a:rPr lang="es-CO" b="1" dirty="0" smtClean="0">
                <a:solidFill>
                  <a:schemeClr val="bg1"/>
                </a:solidFill>
              </a:rPr>
              <a:t>Toxicidad</a:t>
            </a:r>
            <a:r>
              <a:rPr lang="es-CO" dirty="0" smtClean="0">
                <a:solidFill>
                  <a:schemeClr val="bg1"/>
                </a:solidFill>
              </a:rPr>
              <a:t>: Capacidad que tienen algunas sustancias de producir daño a los tejidos vivos. Cuando se ingieren pueden ocasionar lesiones graves, enfermedades o la muerte</a:t>
            </a:r>
            <a:endParaRPr lang="es-CO" dirty="0">
              <a:solidFill>
                <a:schemeClr val="bg1"/>
              </a:solidFill>
            </a:endParaRPr>
          </a:p>
        </p:txBody>
      </p:sp>
    </p:spTree>
    <p:extLst>
      <p:ext uri="{BB962C8B-B14F-4D97-AF65-F5344CB8AC3E}">
        <p14:creationId xmlns:p14="http://schemas.microsoft.com/office/powerpoint/2010/main" val="63531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34953" y="411704"/>
            <a:ext cx="8276625" cy="923330"/>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r>
              <a:rPr lang="es-ES" sz="5400" b="1" cap="all" spc="0" dirty="0" smtClean="0">
                <a:ln w="12700" cmpd="sng">
                  <a:solidFill>
                    <a:schemeClr val="bg1"/>
                  </a:solidFill>
                  <a:prstDash val="solid"/>
                </a:ln>
                <a:solidFill>
                  <a:srgbClr val="7030A0"/>
                </a:solidFill>
                <a:effectLst>
                  <a:reflection blurRad="12700" stA="28000" endPos="45000" dist="1000" dir="5400000" sy="-100000" algn="bl" rotWithShape="0"/>
                </a:effectLst>
              </a:rPr>
              <a:t>Estados de la materia</a:t>
            </a:r>
            <a:endParaRPr lang="es-ES" sz="5400" b="1" cap="all" spc="0" dirty="0">
              <a:ln w="12700" cmpd="sng">
                <a:solidFill>
                  <a:schemeClr val="bg1"/>
                </a:solidFill>
                <a:prstDash val="solid"/>
              </a:ln>
              <a:solidFill>
                <a:srgbClr val="7030A0"/>
              </a:solidFill>
              <a:effectLst>
                <a:reflection blurRad="12700" stA="28000" endPos="45000" dist="1000" dir="5400000" sy="-100000" algn="bl" rotWithShape="0"/>
              </a:effectLst>
            </a:endParaRPr>
          </a:p>
        </p:txBody>
      </p:sp>
      <p:sp>
        <p:nvSpPr>
          <p:cNvPr id="6" name="5 Pentágono"/>
          <p:cNvSpPr/>
          <p:nvPr/>
        </p:nvSpPr>
        <p:spPr>
          <a:xfrm>
            <a:off x="339970" y="2497014"/>
            <a:ext cx="2110154" cy="633047"/>
          </a:xfrm>
          <a:prstGeom prst="homePlate">
            <a:avLst/>
          </a:prstGeom>
          <a:ln w="19050">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CO" b="1" dirty="0" smtClean="0">
                <a:solidFill>
                  <a:schemeClr val="bg1"/>
                </a:solidFill>
              </a:rPr>
              <a:t>Sólido</a:t>
            </a:r>
            <a:r>
              <a:rPr lang="es-CO" dirty="0" smtClean="0"/>
              <a:t> </a:t>
            </a:r>
            <a:endParaRPr lang="es-CO" dirty="0"/>
          </a:p>
        </p:txBody>
      </p:sp>
      <p:sp>
        <p:nvSpPr>
          <p:cNvPr id="7" name="6 Rectángulo"/>
          <p:cNvSpPr/>
          <p:nvPr/>
        </p:nvSpPr>
        <p:spPr>
          <a:xfrm>
            <a:off x="339970" y="1635314"/>
            <a:ext cx="6635261" cy="646331"/>
          </a:xfrm>
          <a:prstGeom prst="rect">
            <a:avLst/>
          </a:prstGeom>
        </p:spPr>
        <p:txBody>
          <a:bodyPr wrap="square">
            <a:spAutoFit/>
          </a:bodyPr>
          <a:lstStyle/>
          <a:p>
            <a:r>
              <a:rPr lang="es-CO" dirty="0">
                <a:solidFill>
                  <a:schemeClr val="bg1"/>
                </a:solidFill>
              </a:rPr>
              <a:t>La materia puede presentarse en tres </a:t>
            </a:r>
            <a:r>
              <a:rPr lang="es-CO" dirty="0" smtClean="0">
                <a:solidFill>
                  <a:schemeClr val="bg1"/>
                </a:solidFill>
              </a:rPr>
              <a:t>estados. </a:t>
            </a:r>
            <a:r>
              <a:rPr lang="es-CO" dirty="0">
                <a:solidFill>
                  <a:schemeClr val="bg1"/>
                </a:solidFill>
              </a:rPr>
              <a:t>En cada estado, </a:t>
            </a:r>
            <a:r>
              <a:rPr lang="es-CO" dirty="0" smtClean="0">
                <a:solidFill>
                  <a:schemeClr val="bg1"/>
                </a:solidFill>
              </a:rPr>
              <a:t>tiene </a:t>
            </a:r>
            <a:r>
              <a:rPr lang="es-CO" dirty="0">
                <a:solidFill>
                  <a:schemeClr val="bg1"/>
                </a:solidFill>
              </a:rPr>
              <a:t>unas propiedades diferentes</a:t>
            </a:r>
            <a:r>
              <a:rPr lang="es-CO" dirty="0" smtClean="0">
                <a:solidFill>
                  <a:schemeClr val="bg1"/>
                </a:solidFill>
              </a:rPr>
              <a:t> </a:t>
            </a:r>
            <a:endParaRPr lang="es-CO" dirty="0">
              <a:solidFill>
                <a:schemeClr val="bg1"/>
              </a:solidFill>
            </a:endParaRPr>
          </a:p>
        </p:txBody>
      </p:sp>
      <p:sp>
        <p:nvSpPr>
          <p:cNvPr id="8" name="7 Pentágono"/>
          <p:cNvSpPr/>
          <p:nvPr/>
        </p:nvSpPr>
        <p:spPr>
          <a:xfrm>
            <a:off x="339970" y="3880335"/>
            <a:ext cx="2110154" cy="633047"/>
          </a:xfrm>
          <a:prstGeom prst="homePlate">
            <a:avLst/>
          </a:prstGeom>
          <a:ln w="19050">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CO" b="1" dirty="0">
                <a:solidFill>
                  <a:schemeClr val="bg1"/>
                </a:solidFill>
              </a:rPr>
              <a:t>líquido </a:t>
            </a:r>
          </a:p>
        </p:txBody>
      </p:sp>
      <p:sp>
        <p:nvSpPr>
          <p:cNvPr id="9" name="8 Pentágono"/>
          <p:cNvSpPr/>
          <p:nvPr/>
        </p:nvSpPr>
        <p:spPr>
          <a:xfrm>
            <a:off x="339970" y="5262934"/>
            <a:ext cx="2110154" cy="633047"/>
          </a:xfrm>
          <a:prstGeom prst="homePlate">
            <a:avLst/>
          </a:prstGeom>
          <a:ln w="19050">
            <a:solidFill>
              <a:schemeClr val="bg1"/>
            </a:solid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s-CO" b="1" dirty="0">
                <a:solidFill>
                  <a:schemeClr val="bg1"/>
                </a:solidFill>
              </a:rPr>
              <a:t>gaseoso</a:t>
            </a:r>
          </a:p>
        </p:txBody>
      </p:sp>
      <p:sp>
        <p:nvSpPr>
          <p:cNvPr id="10" name="9 Rectángulo"/>
          <p:cNvSpPr/>
          <p:nvPr/>
        </p:nvSpPr>
        <p:spPr>
          <a:xfrm>
            <a:off x="2450124" y="2351872"/>
            <a:ext cx="4384430" cy="923330"/>
          </a:xfrm>
          <a:prstGeom prst="rect">
            <a:avLst/>
          </a:prstGeom>
        </p:spPr>
        <p:txBody>
          <a:bodyPr wrap="square">
            <a:spAutoFit/>
          </a:bodyPr>
          <a:lstStyle/>
          <a:p>
            <a:pPr algn="just"/>
            <a:r>
              <a:rPr lang="es-CO" dirty="0">
                <a:solidFill>
                  <a:schemeClr val="bg1"/>
                </a:solidFill>
              </a:rPr>
              <a:t>Tienen forma y volumen constantes. Se caracterizan por la rigidez y regularidad de sus estructuras.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542" y="1501949"/>
            <a:ext cx="2266461" cy="169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835" y="1335034"/>
            <a:ext cx="1888562" cy="150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2450124" y="3610533"/>
            <a:ext cx="4384430" cy="1200329"/>
          </a:xfrm>
          <a:prstGeom prst="rect">
            <a:avLst/>
          </a:prstGeom>
        </p:spPr>
        <p:txBody>
          <a:bodyPr wrap="square">
            <a:spAutoFit/>
          </a:bodyPr>
          <a:lstStyle/>
          <a:p>
            <a:pPr algn="just"/>
            <a:r>
              <a:rPr lang="es-CO" dirty="0">
                <a:solidFill>
                  <a:schemeClr val="bg1"/>
                </a:solidFill>
              </a:rPr>
              <a:t>tienen volumen constante, pero no tienen forma </a:t>
            </a:r>
            <a:r>
              <a:rPr lang="es-CO" dirty="0" smtClean="0">
                <a:solidFill>
                  <a:schemeClr val="bg1"/>
                </a:solidFill>
              </a:rPr>
              <a:t>propia, pues </a:t>
            </a:r>
            <a:r>
              <a:rPr lang="es-CO" dirty="0">
                <a:solidFill>
                  <a:schemeClr val="bg1"/>
                </a:solidFill>
              </a:rPr>
              <a:t>y </a:t>
            </a:r>
            <a:r>
              <a:rPr lang="es-CO" dirty="0" smtClean="0">
                <a:solidFill>
                  <a:schemeClr val="bg1"/>
                </a:solidFill>
              </a:rPr>
              <a:t>adoptan </a:t>
            </a:r>
            <a:r>
              <a:rPr lang="es-CO" dirty="0">
                <a:solidFill>
                  <a:schemeClr val="bg1"/>
                </a:solidFill>
              </a:rPr>
              <a:t>la forma del recipiente que los contiene. </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469" y="3547323"/>
            <a:ext cx="1515412" cy="151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55" y="3335213"/>
            <a:ext cx="1669938" cy="172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2450124" y="5114033"/>
            <a:ext cx="4525107" cy="1477328"/>
          </a:xfrm>
          <a:prstGeom prst="rect">
            <a:avLst/>
          </a:prstGeom>
        </p:spPr>
        <p:txBody>
          <a:bodyPr wrap="square">
            <a:spAutoFit/>
          </a:bodyPr>
          <a:lstStyle/>
          <a:p>
            <a:pPr algn="just"/>
            <a:r>
              <a:rPr lang="es-CO" dirty="0" smtClean="0">
                <a:solidFill>
                  <a:schemeClr val="bg1"/>
                </a:solidFill>
              </a:rPr>
              <a:t>Cambian </a:t>
            </a:r>
            <a:r>
              <a:rPr lang="es-CO" dirty="0">
                <a:solidFill>
                  <a:schemeClr val="bg1"/>
                </a:solidFill>
              </a:rPr>
              <a:t>de </a:t>
            </a:r>
            <a:r>
              <a:rPr lang="es-CO" dirty="0" smtClean="0">
                <a:solidFill>
                  <a:schemeClr val="bg1"/>
                </a:solidFill>
              </a:rPr>
              <a:t>volumen (no es fijo) </a:t>
            </a:r>
            <a:r>
              <a:rPr lang="es-CO" dirty="0">
                <a:solidFill>
                  <a:schemeClr val="bg1"/>
                </a:solidFill>
              </a:rPr>
              <a:t>y </a:t>
            </a:r>
            <a:r>
              <a:rPr lang="es-CO" dirty="0" smtClean="0">
                <a:solidFill>
                  <a:schemeClr val="bg1"/>
                </a:solidFill>
              </a:rPr>
              <a:t>no tienen forma fija o propia. </a:t>
            </a:r>
            <a:r>
              <a:rPr lang="es-CO" dirty="0">
                <a:solidFill>
                  <a:schemeClr val="bg1"/>
                </a:solidFill>
              </a:rPr>
              <a:t>sus partículas se mueven libremente, de modo que ocupan todo el espacio disponible</a:t>
            </a: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013" y="5262934"/>
            <a:ext cx="2073394" cy="145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33132" y="5262934"/>
            <a:ext cx="1985116" cy="148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4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1525065" y="707347"/>
            <a:ext cx="9564965" cy="5491172"/>
            <a:chOff x="1126481" y="66824"/>
            <a:chExt cx="10345561" cy="6146408"/>
          </a:xfrm>
        </p:grpSpPr>
        <p:sp>
          <p:nvSpPr>
            <p:cNvPr id="4" name="3 Flecha curvada hacia arriba"/>
            <p:cNvSpPr/>
            <p:nvPr/>
          </p:nvSpPr>
          <p:spPr>
            <a:xfrm rot="1539861">
              <a:off x="2190917" y="4185451"/>
              <a:ext cx="2564789" cy="915032"/>
            </a:xfrm>
            <a:prstGeom prst="curvedUpArrow">
              <a:avLst>
                <a:gd name="adj1" fmla="val 25000"/>
                <a:gd name="adj2" fmla="val 50000"/>
                <a:gd name="adj3" fmla="val 34028"/>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7 Flecha curvada hacia arriba"/>
            <p:cNvSpPr/>
            <p:nvPr/>
          </p:nvSpPr>
          <p:spPr>
            <a:xfrm rot="19640637">
              <a:off x="7473297" y="4209437"/>
              <a:ext cx="2564789" cy="772703"/>
            </a:xfrm>
            <a:prstGeom prst="curvedUpArrow">
              <a:avLst>
                <a:gd name="adj1" fmla="val 25000"/>
                <a:gd name="adj2" fmla="val 50000"/>
                <a:gd name="adj3" fmla="val 34028"/>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9 Flecha curvada hacia arriba"/>
            <p:cNvSpPr/>
            <p:nvPr/>
          </p:nvSpPr>
          <p:spPr>
            <a:xfrm>
              <a:off x="1677864" y="3837315"/>
              <a:ext cx="9355015" cy="2375917"/>
            </a:xfrm>
            <a:prstGeom prst="curvedUpArrow">
              <a:avLst>
                <a:gd name="adj1" fmla="val 25000"/>
                <a:gd name="adj2" fmla="val 51403"/>
                <a:gd name="adj3" fmla="val 34028"/>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10 Flecha curvada hacia arriba"/>
            <p:cNvSpPr/>
            <p:nvPr/>
          </p:nvSpPr>
          <p:spPr>
            <a:xfrm rot="1539861" flipH="1" flipV="1">
              <a:off x="2687047" y="1222526"/>
              <a:ext cx="3533152" cy="1167726"/>
            </a:xfrm>
            <a:prstGeom prst="curvedUpArrow">
              <a:avLst>
                <a:gd name="adj1" fmla="val 25000"/>
                <a:gd name="adj2" fmla="val 50000"/>
                <a:gd name="adj3" fmla="val 34028"/>
              </a:avLst>
            </a:prstGeom>
            <a:gradFill>
              <a:gsLst>
                <a:gs pos="0">
                  <a:srgbClr val="03D4A8"/>
                </a:gs>
                <a:gs pos="25000">
                  <a:srgbClr val="21D6E0"/>
                </a:gs>
                <a:gs pos="75000">
                  <a:srgbClr val="0087E6"/>
                </a:gs>
                <a:gs pos="100000">
                  <a:srgbClr val="005CBF"/>
                </a:gs>
              </a:gsLst>
              <a:lin ang="5400000" scaled="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11 Flecha curvada hacia arriba"/>
            <p:cNvSpPr/>
            <p:nvPr/>
          </p:nvSpPr>
          <p:spPr>
            <a:xfrm rot="20444145" flipH="1" flipV="1">
              <a:off x="5778770" y="1389224"/>
              <a:ext cx="3468621" cy="1067889"/>
            </a:xfrm>
            <a:prstGeom prst="curvedUpArrow">
              <a:avLst>
                <a:gd name="adj1" fmla="val 25000"/>
                <a:gd name="adj2" fmla="val 50000"/>
                <a:gd name="adj3" fmla="val 36479"/>
              </a:avLst>
            </a:prstGeom>
            <a:gradFill>
              <a:gsLst>
                <a:gs pos="0">
                  <a:srgbClr val="03D4A8"/>
                </a:gs>
                <a:gs pos="25000">
                  <a:srgbClr val="21D6E0"/>
                </a:gs>
                <a:gs pos="75000">
                  <a:srgbClr val="0087E6"/>
                </a:gs>
                <a:gs pos="100000">
                  <a:srgbClr val="005CBF"/>
                </a:gs>
              </a:gsLst>
              <a:lin ang="5400000" scaled="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12 Flecha curvada hacia arriba"/>
            <p:cNvSpPr/>
            <p:nvPr/>
          </p:nvSpPr>
          <p:spPr>
            <a:xfrm flipH="1" flipV="1">
              <a:off x="1677863" y="66824"/>
              <a:ext cx="8612519" cy="1752803"/>
            </a:xfrm>
            <a:prstGeom prst="curvedUpArrow">
              <a:avLst>
                <a:gd name="adj1" fmla="val 17137"/>
                <a:gd name="adj2" fmla="val 33593"/>
                <a:gd name="adj3" fmla="val 27955"/>
              </a:avLst>
            </a:prstGeom>
            <a:gradFill>
              <a:gsLst>
                <a:gs pos="0">
                  <a:srgbClr val="03D4A8"/>
                </a:gs>
                <a:gs pos="25000">
                  <a:srgbClr val="21D6E0"/>
                </a:gs>
                <a:gs pos="75000">
                  <a:srgbClr val="0087E6"/>
                </a:gs>
                <a:gs pos="100000">
                  <a:srgbClr val="005CBF"/>
                </a:gs>
              </a:gsLst>
              <a:lin ang="54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481" y="1893479"/>
              <a:ext cx="1985597" cy="19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142" y="381492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2667" y="2009977"/>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126481" y="3814921"/>
              <a:ext cx="1805354" cy="584775"/>
            </a:xfrm>
            <a:prstGeom prst="rect">
              <a:avLst/>
            </a:prstGeom>
            <a:noFill/>
          </p:spPr>
          <p:txBody>
            <a:bodyPr wrap="square" rtlCol="0">
              <a:spAutoFit/>
            </a:bodyPr>
            <a:lstStyle/>
            <a:p>
              <a:r>
                <a:rPr lang="es-CO" sz="3200" b="1" dirty="0" smtClean="0">
                  <a:solidFill>
                    <a:srgbClr val="FFFF00"/>
                  </a:solidFill>
                  <a:latin typeface="Bradley Hand ITC" pitchFamily="66" charset="0"/>
                </a:rPr>
                <a:t>SÓLIDO</a:t>
              </a:r>
              <a:endParaRPr lang="es-CO" sz="3200" b="1" dirty="0">
                <a:solidFill>
                  <a:srgbClr val="FFFF00"/>
                </a:solidFill>
                <a:latin typeface="Bradley Hand ITC" pitchFamily="66" charset="0"/>
              </a:endParaRPr>
            </a:p>
          </p:txBody>
        </p:sp>
        <p:sp>
          <p:nvSpPr>
            <p:cNvPr id="18" name="17 CuadroTexto"/>
            <p:cNvSpPr txBox="1"/>
            <p:nvPr/>
          </p:nvSpPr>
          <p:spPr>
            <a:xfrm>
              <a:off x="5167088" y="3382795"/>
              <a:ext cx="2203429" cy="584775"/>
            </a:xfrm>
            <a:prstGeom prst="rect">
              <a:avLst/>
            </a:prstGeom>
            <a:noFill/>
          </p:spPr>
          <p:txBody>
            <a:bodyPr wrap="square" rtlCol="0">
              <a:spAutoFit/>
            </a:bodyPr>
            <a:lstStyle/>
            <a:p>
              <a:r>
                <a:rPr lang="es-CO" sz="3200" b="1" dirty="0" smtClean="0">
                  <a:solidFill>
                    <a:srgbClr val="FFFF00"/>
                  </a:solidFill>
                  <a:latin typeface="Bradley Hand ITC" pitchFamily="66" charset="0"/>
                </a:rPr>
                <a:t>LÍQUIDO</a:t>
              </a:r>
              <a:endParaRPr lang="es-CO" sz="3200" b="1" dirty="0">
                <a:solidFill>
                  <a:srgbClr val="FFFF00"/>
                </a:solidFill>
                <a:latin typeface="Bradley Hand ITC" pitchFamily="66" charset="0"/>
              </a:endParaRPr>
            </a:p>
          </p:txBody>
        </p:sp>
        <p:sp>
          <p:nvSpPr>
            <p:cNvPr id="19" name="18 CuadroTexto"/>
            <p:cNvSpPr txBox="1"/>
            <p:nvPr/>
          </p:nvSpPr>
          <p:spPr>
            <a:xfrm>
              <a:off x="9275482" y="3786626"/>
              <a:ext cx="2196559" cy="584775"/>
            </a:xfrm>
            <a:prstGeom prst="rect">
              <a:avLst/>
            </a:prstGeom>
            <a:noFill/>
          </p:spPr>
          <p:txBody>
            <a:bodyPr wrap="square" rtlCol="0">
              <a:spAutoFit/>
            </a:bodyPr>
            <a:lstStyle/>
            <a:p>
              <a:r>
                <a:rPr lang="es-CO" sz="3200" b="1" dirty="0" smtClean="0">
                  <a:solidFill>
                    <a:srgbClr val="FFFF00"/>
                  </a:solidFill>
                  <a:latin typeface="Bradley Hand ITC" pitchFamily="66" charset="0"/>
                </a:rPr>
                <a:t>GAEOSO</a:t>
              </a:r>
              <a:endParaRPr lang="es-CO" sz="3200" b="1" dirty="0">
                <a:solidFill>
                  <a:srgbClr val="FFFF00"/>
                </a:solidFill>
                <a:latin typeface="Bradley Hand ITC" pitchFamily="66" charset="0"/>
              </a:endParaRPr>
            </a:p>
          </p:txBody>
        </p:sp>
        <p:sp>
          <p:nvSpPr>
            <p:cNvPr id="6" name="5 CuadroTexto"/>
            <p:cNvSpPr txBox="1"/>
            <p:nvPr/>
          </p:nvSpPr>
          <p:spPr>
            <a:xfrm>
              <a:off x="3235568" y="4556067"/>
              <a:ext cx="941283" cy="400110"/>
            </a:xfrm>
            <a:prstGeom prst="rect">
              <a:avLst/>
            </a:prstGeom>
            <a:noFill/>
          </p:spPr>
          <p:txBody>
            <a:bodyPr wrap="none" rtlCol="0">
              <a:spAutoFit/>
            </a:bodyPr>
            <a:lstStyle/>
            <a:p>
              <a:r>
                <a:rPr lang="es-CO" sz="2000" i="1" dirty="0" smtClean="0">
                  <a:latin typeface="Comic Sans MS" pitchFamily="66" charset="0"/>
                </a:rPr>
                <a:t>Fusión</a:t>
              </a:r>
              <a:endParaRPr lang="es-CO" sz="2000" i="1" dirty="0">
                <a:latin typeface="Comic Sans MS" pitchFamily="66" charset="0"/>
              </a:endParaRPr>
            </a:p>
          </p:txBody>
        </p:sp>
        <p:sp>
          <p:nvSpPr>
            <p:cNvPr id="21" name="20 CuadroTexto"/>
            <p:cNvSpPr txBox="1"/>
            <p:nvPr/>
          </p:nvSpPr>
          <p:spPr>
            <a:xfrm>
              <a:off x="7467538" y="4486403"/>
              <a:ext cx="1693092" cy="400110"/>
            </a:xfrm>
            <a:prstGeom prst="rect">
              <a:avLst/>
            </a:prstGeom>
            <a:noFill/>
          </p:spPr>
          <p:txBody>
            <a:bodyPr wrap="none" rtlCol="0">
              <a:spAutoFit/>
            </a:bodyPr>
            <a:lstStyle/>
            <a:p>
              <a:r>
                <a:rPr lang="es-CO" sz="2000" i="1" dirty="0" smtClean="0">
                  <a:latin typeface="Comic Sans MS" pitchFamily="66" charset="0"/>
                </a:rPr>
                <a:t>Vaporización</a:t>
              </a:r>
              <a:endParaRPr lang="es-CO" sz="2000" i="1" dirty="0">
                <a:latin typeface="Comic Sans MS" pitchFamily="66" charset="0"/>
              </a:endParaRPr>
            </a:p>
          </p:txBody>
        </p:sp>
        <p:sp>
          <p:nvSpPr>
            <p:cNvPr id="22" name="21 CuadroTexto"/>
            <p:cNvSpPr txBox="1"/>
            <p:nvPr/>
          </p:nvSpPr>
          <p:spPr>
            <a:xfrm>
              <a:off x="3276604" y="1786253"/>
              <a:ext cx="1800493" cy="400110"/>
            </a:xfrm>
            <a:prstGeom prst="rect">
              <a:avLst/>
            </a:prstGeom>
            <a:noFill/>
          </p:spPr>
          <p:txBody>
            <a:bodyPr wrap="none" rtlCol="0">
              <a:spAutoFit/>
            </a:bodyPr>
            <a:lstStyle/>
            <a:p>
              <a:r>
                <a:rPr lang="es-CO" sz="2000" i="1" dirty="0" smtClean="0">
                  <a:latin typeface="Comic Sans MS" pitchFamily="66" charset="0"/>
                </a:rPr>
                <a:t>Solidificación</a:t>
              </a:r>
              <a:endParaRPr lang="es-CO" sz="2000" i="1" dirty="0">
                <a:latin typeface="Comic Sans MS" pitchFamily="66" charset="0"/>
              </a:endParaRPr>
            </a:p>
          </p:txBody>
        </p:sp>
        <p:sp>
          <p:nvSpPr>
            <p:cNvPr id="23" name="22 CuadroTexto"/>
            <p:cNvSpPr txBox="1"/>
            <p:nvPr/>
          </p:nvSpPr>
          <p:spPr>
            <a:xfrm>
              <a:off x="6904892" y="1893479"/>
              <a:ext cx="1763624" cy="400110"/>
            </a:xfrm>
            <a:prstGeom prst="rect">
              <a:avLst/>
            </a:prstGeom>
            <a:noFill/>
          </p:spPr>
          <p:txBody>
            <a:bodyPr wrap="none" rtlCol="0">
              <a:spAutoFit/>
            </a:bodyPr>
            <a:lstStyle/>
            <a:p>
              <a:r>
                <a:rPr lang="es-CO" sz="2000" i="1" dirty="0" smtClean="0">
                  <a:latin typeface="Comic Sans MS" pitchFamily="66" charset="0"/>
                </a:rPr>
                <a:t>Condensación</a:t>
              </a:r>
              <a:endParaRPr lang="es-CO" sz="2000" i="1" dirty="0">
                <a:latin typeface="Comic Sans MS" pitchFamily="66" charset="0"/>
              </a:endParaRPr>
            </a:p>
          </p:txBody>
        </p:sp>
        <p:sp>
          <p:nvSpPr>
            <p:cNvPr id="26" name="25 CuadroTexto"/>
            <p:cNvSpPr txBox="1"/>
            <p:nvPr/>
          </p:nvSpPr>
          <p:spPr>
            <a:xfrm>
              <a:off x="4666056" y="278246"/>
              <a:ext cx="2789546" cy="400110"/>
            </a:xfrm>
            <a:prstGeom prst="rect">
              <a:avLst/>
            </a:prstGeom>
            <a:noFill/>
          </p:spPr>
          <p:txBody>
            <a:bodyPr wrap="none" rtlCol="0">
              <a:spAutoFit/>
            </a:bodyPr>
            <a:lstStyle/>
            <a:p>
              <a:r>
                <a:rPr lang="es-CO" sz="2000" i="1" dirty="0" smtClean="0">
                  <a:latin typeface="Comic Sans MS" pitchFamily="66" charset="0"/>
                </a:rPr>
                <a:t>Sublimación regresiva</a:t>
              </a:r>
              <a:endParaRPr lang="es-CO" sz="2000" i="1" dirty="0">
                <a:latin typeface="Comic Sans MS" pitchFamily="66" charset="0"/>
              </a:endParaRPr>
            </a:p>
          </p:txBody>
        </p:sp>
        <p:sp>
          <p:nvSpPr>
            <p:cNvPr id="27" name="26 CuadroTexto"/>
            <p:cNvSpPr txBox="1"/>
            <p:nvPr/>
          </p:nvSpPr>
          <p:spPr>
            <a:xfrm>
              <a:off x="3588110" y="5796225"/>
              <a:ext cx="4725974" cy="400110"/>
            </a:xfrm>
            <a:prstGeom prst="rect">
              <a:avLst/>
            </a:prstGeom>
            <a:noFill/>
          </p:spPr>
          <p:txBody>
            <a:bodyPr wrap="none" rtlCol="0">
              <a:spAutoFit/>
            </a:bodyPr>
            <a:lstStyle/>
            <a:p>
              <a:r>
                <a:rPr lang="es-CO" sz="2000" i="1" dirty="0" smtClean="0">
                  <a:latin typeface="Comic Sans MS" pitchFamily="66" charset="0"/>
                </a:rPr>
                <a:t>Sublimación progresiva (volatilización)</a:t>
              </a:r>
              <a:endParaRPr lang="es-CO" sz="2000" i="1" dirty="0">
                <a:latin typeface="Comic Sans MS" pitchFamily="66" charset="0"/>
              </a:endParaRPr>
            </a:p>
          </p:txBody>
        </p:sp>
      </p:grpSp>
      <p:sp>
        <p:nvSpPr>
          <p:cNvPr id="9" name="8 Rectángulo"/>
          <p:cNvSpPr/>
          <p:nvPr/>
        </p:nvSpPr>
        <p:spPr>
          <a:xfrm>
            <a:off x="1583041" y="24843"/>
            <a:ext cx="9432390" cy="707886"/>
          </a:xfrm>
          <a:prstGeom prst="rect">
            <a:avLst/>
          </a:prstGeom>
          <a:noFill/>
        </p:spPr>
        <p:txBody>
          <a:bodyPr wrap="none" lIns="91440" tIns="45720" rIns="91440" bIns="45720">
            <a:spAutoFit/>
          </a:bodyPr>
          <a:lstStyle/>
          <a:p>
            <a:pPr algn="ctr"/>
            <a:r>
              <a:rPr lang="es-E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CAMBIOS DEL ESTADO DE LA MATERIA</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633090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56478" y="411704"/>
            <a:ext cx="3233578" cy="923330"/>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r>
              <a:rPr lang="es-ES" sz="5400" b="1" cap="all" spc="0" dirty="0" smtClean="0">
                <a:ln w="12700" cmpd="sng">
                  <a:solidFill>
                    <a:schemeClr val="bg1"/>
                  </a:solidFill>
                  <a:prstDash val="solid"/>
                </a:ln>
                <a:solidFill>
                  <a:srgbClr val="7030A0"/>
                </a:solidFill>
                <a:effectLst>
                  <a:reflection blurRad="12700" stA="28000" endPos="45000" dist="1000" dir="5400000" sy="-100000" algn="bl" rotWithShape="0"/>
                </a:effectLst>
              </a:rPr>
              <a:t>MEZCLAS</a:t>
            </a:r>
            <a:endParaRPr lang="es-ES" sz="5400" b="1" cap="all" spc="0" dirty="0">
              <a:ln w="12700" cmpd="sng">
                <a:solidFill>
                  <a:schemeClr val="bg1"/>
                </a:solidFill>
                <a:prstDash val="solid"/>
              </a:ln>
              <a:solidFill>
                <a:srgbClr val="7030A0"/>
              </a:solidFill>
              <a:effectLst>
                <a:reflection blurRad="12700" stA="28000" endPos="45000" dist="1000" dir="5400000" sy="-100000" algn="bl" rotWithShape="0"/>
              </a:effectLst>
            </a:endParaRPr>
          </a:p>
        </p:txBody>
      </p:sp>
      <p:sp>
        <p:nvSpPr>
          <p:cNvPr id="7" name="6 Rectángulo"/>
          <p:cNvSpPr/>
          <p:nvPr/>
        </p:nvSpPr>
        <p:spPr>
          <a:xfrm>
            <a:off x="339970" y="1482914"/>
            <a:ext cx="11136922" cy="923330"/>
          </a:xfrm>
          <a:prstGeom prst="rect">
            <a:avLst/>
          </a:prstGeom>
        </p:spPr>
        <p:txBody>
          <a:bodyPr wrap="square">
            <a:spAutoFit/>
          </a:bodyPr>
          <a:lstStyle/>
          <a:p>
            <a:pPr algn="just"/>
            <a:r>
              <a:rPr lang="es-CO" dirty="0">
                <a:solidFill>
                  <a:schemeClr val="bg1"/>
                </a:solidFill>
              </a:rPr>
              <a:t>Las </a:t>
            </a:r>
            <a:r>
              <a:rPr lang="es-CO" b="1" dirty="0">
                <a:solidFill>
                  <a:schemeClr val="bg1"/>
                </a:solidFill>
              </a:rPr>
              <a:t>mezclas</a:t>
            </a:r>
            <a:r>
              <a:rPr lang="es-CO" dirty="0">
                <a:solidFill>
                  <a:schemeClr val="bg1"/>
                </a:solidFill>
              </a:rPr>
              <a:t> están formadas por más de un </a:t>
            </a:r>
            <a:r>
              <a:rPr lang="es-CO" b="1" dirty="0">
                <a:solidFill>
                  <a:schemeClr val="bg1"/>
                </a:solidFill>
              </a:rPr>
              <a:t>componente</a:t>
            </a:r>
            <a:r>
              <a:rPr lang="es-CO" dirty="0">
                <a:solidFill>
                  <a:schemeClr val="bg1"/>
                </a:solidFill>
              </a:rPr>
              <a:t>, cuyas proporciones  pueden variar. Esos componentes no pierden sus propiedades características por el hecho de mezclarse</a:t>
            </a:r>
            <a:r>
              <a:rPr lang="es-CO" dirty="0" smtClean="0">
                <a:solidFill>
                  <a:schemeClr val="bg1"/>
                </a:solidFill>
              </a:rPr>
              <a:t>. </a:t>
            </a:r>
            <a:r>
              <a:rPr lang="es-CO" dirty="0">
                <a:solidFill>
                  <a:schemeClr val="bg1"/>
                </a:solidFill>
              </a:rPr>
              <a:t> los ingredientes de una mezcla se </a:t>
            </a:r>
            <a:r>
              <a:rPr lang="es-CO" dirty="0" smtClean="0">
                <a:solidFill>
                  <a:schemeClr val="bg1"/>
                </a:solidFill>
              </a:rPr>
              <a:t>llaman </a:t>
            </a:r>
            <a:r>
              <a:rPr lang="es-CO" b="1" dirty="0" smtClean="0">
                <a:solidFill>
                  <a:schemeClr val="bg1"/>
                </a:solidFill>
              </a:rPr>
              <a:t>componentes</a:t>
            </a:r>
            <a:endParaRPr lang="es-CO"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640" y="2711044"/>
            <a:ext cx="4046164" cy="3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468924" y="2711044"/>
            <a:ext cx="3135923" cy="3305908"/>
          </a:xfrm>
          <a:prstGeom prst="wedgeRoundRectCallout">
            <a:avLst>
              <a:gd name="adj1" fmla="val 126831"/>
              <a:gd name="adj2" fmla="val 6117"/>
              <a:gd name="adj3"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Una ensalada es una </a:t>
            </a:r>
            <a:r>
              <a:rPr lang="es-CO" b="1" dirty="0">
                <a:solidFill>
                  <a:schemeClr val="bg1"/>
                </a:solidFill>
              </a:rPr>
              <a:t>mezcla</a:t>
            </a:r>
            <a:r>
              <a:rPr lang="es-CO" dirty="0">
                <a:solidFill>
                  <a:schemeClr val="bg1"/>
                </a:solidFill>
              </a:rPr>
              <a:t> de diferentes ingredientes: lechuga, tomate, aceite, vinagre, sal... Las proporciones de estos ingredientes pueden variar: a unos nos gusta la ensalada con más sal, a otros sin tomate, etc.</a:t>
            </a:r>
          </a:p>
        </p:txBody>
      </p:sp>
    </p:spTree>
    <p:extLst>
      <p:ext uri="{BB962C8B-B14F-4D97-AF65-F5344CB8AC3E}">
        <p14:creationId xmlns:p14="http://schemas.microsoft.com/office/powerpoint/2010/main" val="14950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22304" y="411704"/>
            <a:ext cx="4701929" cy="923330"/>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r>
              <a:rPr lang="es-ES" sz="5400" b="1" cap="all" spc="0" dirty="0" smtClean="0">
                <a:ln w="12700" cmpd="sng">
                  <a:solidFill>
                    <a:schemeClr val="bg1"/>
                  </a:solidFill>
                  <a:prstDash val="solid"/>
                </a:ln>
                <a:solidFill>
                  <a:srgbClr val="7030A0"/>
                </a:solidFill>
                <a:effectLst>
                  <a:reflection blurRad="12700" stA="28000" endPos="45000" dist="1000" dir="5400000" sy="-100000" algn="bl" rotWithShape="0"/>
                </a:effectLst>
              </a:rPr>
              <a:t>Por ejemplo</a:t>
            </a:r>
            <a:endParaRPr lang="es-ES" sz="5400" b="1" cap="all" spc="0" dirty="0">
              <a:ln w="12700" cmpd="sng">
                <a:solidFill>
                  <a:schemeClr val="bg1"/>
                </a:solidFill>
                <a:prstDash val="solid"/>
              </a:ln>
              <a:solidFill>
                <a:srgbClr val="7030A0"/>
              </a:solidFill>
              <a:effectLst>
                <a:reflection blurRad="12700" stA="28000" endPos="45000" dist="1000" dir="5400000" sy="-100000" algn="bl" rotWithShape="0"/>
              </a:effectLst>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01" y="1123290"/>
            <a:ext cx="2413489" cy="168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01" y="3298141"/>
            <a:ext cx="2120412" cy="159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093" y="5239298"/>
            <a:ext cx="203835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487" y="5239298"/>
            <a:ext cx="1621321" cy="155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4148" y="1708088"/>
            <a:ext cx="3810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0708" y="4873503"/>
            <a:ext cx="1781908" cy="178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2616" y="2885855"/>
            <a:ext cx="2067761" cy="155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61818" y="499211"/>
            <a:ext cx="1836859" cy="186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izquierda"/>
          <p:cNvSpPr/>
          <p:nvPr/>
        </p:nvSpPr>
        <p:spPr>
          <a:xfrm rot="1151193">
            <a:off x="2883989" y="1881927"/>
            <a:ext cx="978408" cy="484632"/>
          </a:xfrm>
          <a:prstGeom prst="leftArrow">
            <a:avLst/>
          </a:prstGeom>
          <a:solidFill>
            <a:schemeClr val="bg2">
              <a:lumMod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Flecha izquierda"/>
          <p:cNvSpPr/>
          <p:nvPr/>
        </p:nvSpPr>
        <p:spPr>
          <a:xfrm rot="20947760">
            <a:off x="2848279" y="3611034"/>
            <a:ext cx="978408" cy="484632"/>
          </a:xfrm>
          <a:prstGeom prst="leftArrow">
            <a:avLst/>
          </a:prstGeom>
          <a:solidFill>
            <a:schemeClr val="bg2">
              <a:lumMod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izquierda"/>
          <p:cNvSpPr/>
          <p:nvPr/>
        </p:nvSpPr>
        <p:spPr>
          <a:xfrm rot="19043377">
            <a:off x="3411433" y="4487448"/>
            <a:ext cx="978408" cy="484632"/>
          </a:xfrm>
          <a:prstGeom prst="leftArrow">
            <a:avLst/>
          </a:prstGeom>
          <a:solidFill>
            <a:schemeClr val="bg2">
              <a:lumMod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izquierda"/>
          <p:cNvSpPr/>
          <p:nvPr/>
        </p:nvSpPr>
        <p:spPr>
          <a:xfrm rot="16200000">
            <a:off x="5677056" y="4522177"/>
            <a:ext cx="840620" cy="448195"/>
          </a:xfrm>
          <a:prstGeom prst="leftArrow">
            <a:avLst/>
          </a:prstGeom>
          <a:solidFill>
            <a:schemeClr val="bg2">
              <a:lumMod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izquierda"/>
          <p:cNvSpPr/>
          <p:nvPr/>
        </p:nvSpPr>
        <p:spPr>
          <a:xfrm rot="13774861">
            <a:off x="7995324" y="4194359"/>
            <a:ext cx="978408" cy="484632"/>
          </a:xfrm>
          <a:prstGeom prst="leftArrow">
            <a:avLst/>
          </a:prstGeom>
          <a:solidFill>
            <a:schemeClr val="bg2">
              <a:lumMod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izquierda"/>
          <p:cNvSpPr/>
          <p:nvPr/>
        </p:nvSpPr>
        <p:spPr>
          <a:xfrm rot="11574257">
            <a:off x="8241650" y="3055825"/>
            <a:ext cx="978408" cy="484632"/>
          </a:xfrm>
          <a:prstGeom prst="leftArrow">
            <a:avLst/>
          </a:prstGeom>
          <a:solidFill>
            <a:schemeClr val="bg2">
              <a:lumMod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izquierda"/>
          <p:cNvSpPr/>
          <p:nvPr/>
        </p:nvSpPr>
        <p:spPr>
          <a:xfrm rot="9656596">
            <a:off x="8162460" y="1465773"/>
            <a:ext cx="978408" cy="484632"/>
          </a:xfrm>
          <a:prstGeom prst="leftArrow">
            <a:avLst/>
          </a:prstGeom>
          <a:solidFill>
            <a:schemeClr val="bg2">
              <a:lumMod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9008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39970" y="999292"/>
            <a:ext cx="11136922" cy="954107"/>
          </a:xfrm>
          <a:prstGeom prst="rect">
            <a:avLst/>
          </a:prstGeom>
        </p:spPr>
        <p:txBody>
          <a:bodyPr wrap="square">
            <a:spAutoFit/>
          </a:bodyPr>
          <a:lstStyle/>
          <a:p>
            <a:pPr marL="342900" indent="-342900" algn="just">
              <a:buAutoNum type="arabicPeriod"/>
            </a:pPr>
            <a:r>
              <a:rPr lang="es-CO" sz="2800" b="1" dirty="0" smtClean="0">
                <a:solidFill>
                  <a:srgbClr val="002060"/>
                </a:solidFill>
              </a:rPr>
              <a:t>Heterogéneas: </a:t>
            </a:r>
            <a:r>
              <a:rPr lang="es-CO" sz="2800" dirty="0" smtClean="0">
                <a:solidFill>
                  <a:schemeClr val="bg1"/>
                </a:solidFill>
              </a:rPr>
              <a:t>Una </a:t>
            </a:r>
            <a:r>
              <a:rPr lang="es-CO" sz="2800" dirty="0">
                <a:solidFill>
                  <a:schemeClr val="bg1"/>
                </a:solidFill>
              </a:rPr>
              <a:t>mezcla es heterogénea cuando pueden distinguirse sus componentes a simple vista.</a:t>
            </a:r>
            <a:endParaRPr lang="es-CO" sz="2800" dirty="0" smtClean="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70" y="1953399"/>
            <a:ext cx="2394313" cy="209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107967" y="35169"/>
            <a:ext cx="6280887" cy="923330"/>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r>
              <a:rPr lang="es-ES" sz="5400" b="1" cap="all" spc="0" dirty="0" smtClean="0">
                <a:ln w="12700" cmpd="sng">
                  <a:solidFill>
                    <a:schemeClr val="bg1"/>
                  </a:solidFill>
                  <a:prstDash val="solid"/>
                </a:ln>
                <a:solidFill>
                  <a:srgbClr val="7030A0"/>
                </a:solidFill>
                <a:effectLst>
                  <a:reflection blurRad="12700" stA="28000" endPos="45000" dist="1000" dir="5400000" sy="-100000" algn="bl" rotWithShape="0"/>
                </a:effectLst>
              </a:rPr>
              <a:t>Tipos de mezclas</a:t>
            </a:r>
            <a:endParaRPr lang="es-ES" sz="5400" b="1" cap="all" spc="0" dirty="0">
              <a:ln w="12700" cmpd="sng">
                <a:solidFill>
                  <a:schemeClr val="bg1"/>
                </a:solidFill>
                <a:prstDash val="solid"/>
              </a:ln>
              <a:solidFill>
                <a:srgbClr val="7030A0"/>
              </a:solidFill>
              <a:effectLst>
                <a:reflection blurRad="12700" stA="28000" endPos="45000" dist="1000" dir="5400000" sy="-100000" algn="bl" rotWithShape="0"/>
              </a:effectLst>
            </a:endParaRPr>
          </a:p>
        </p:txBody>
      </p:sp>
      <p:pic>
        <p:nvPicPr>
          <p:cNvPr id="3073" name="Picture 1" descr="http://www.librosvivos.net/smtc/img/s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2355850"/>
            <a:ext cx="95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librosvivos.net/smtc/img/s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2355850"/>
            <a:ext cx="381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96" y="4214637"/>
            <a:ext cx="2797971" cy="190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303" y="4637799"/>
            <a:ext cx="2092325"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2498725"/>
            <a:ext cx="2117603" cy="211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3078" y="1953399"/>
            <a:ext cx="12192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4731" y="3130468"/>
            <a:ext cx="28575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6531" y="2071512"/>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47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39970" y="999292"/>
            <a:ext cx="11136922" cy="1815882"/>
          </a:xfrm>
          <a:prstGeom prst="rect">
            <a:avLst/>
          </a:prstGeom>
        </p:spPr>
        <p:txBody>
          <a:bodyPr wrap="square">
            <a:spAutoFit/>
          </a:bodyPr>
          <a:lstStyle/>
          <a:p>
            <a:pPr algn="just"/>
            <a:r>
              <a:rPr lang="es-CO" sz="2800" b="1" dirty="0" smtClean="0">
                <a:solidFill>
                  <a:srgbClr val="002060"/>
                </a:solidFill>
              </a:rPr>
              <a:t>2. Homogéneas: </a:t>
            </a:r>
            <a:r>
              <a:rPr lang="es-CO" sz="2800" dirty="0">
                <a:solidFill>
                  <a:schemeClr val="bg1"/>
                </a:solidFill>
              </a:rPr>
              <a:t>Una mezcla es homogénea cuando tiene aspecto uniforme, y no se observan partes diferentes</a:t>
            </a:r>
            <a:r>
              <a:rPr lang="es-CO" sz="2800" dirty="0" smtClean="0">
                <a:solidFill>
                  <a:schemeClr val="bg1"/>
                </a:solidFill>
              </a:rPr>
              <a:t>. </a:t>
            </a:r>
            <a:r>
              <a:rPr lang="es-CO" sz="2800" dirty="0">
                <a:solidFill>
                  <a:schemeClr val="bg1"/>
                </a:solidFill>
              </a:rPr>
              <a:t> están constituidas por el </a:t>
            </a:r>
            <a:r>
              <a:rPr lang="es-CO" sz="2800" b="1" dirty="0">
                <a:solidFill>
                  <a:schemeClr val="bg1"/>
                </a:solidFill>
              </a:rPr>
              <a:t>disolvente</a:t>
            </a:r>
            <a:r>
              <a:rPr lang="es-CO" sz="2800" dirty="0">
                <a:solidFill>
                  <a:schemeClr val="bg1"/>
                </a:solidFill>
              </a:rPr>
              <a:t> y </a:t>
            </a:r>
            <a:r>
              <a:rPr lang="es-CO" sz="2800" dirty="0" smtClean="0">
                <a:solidFill>
                  <a:schemeClr val="bg1"/>
                </a:solidFill>
              </a:rPr>
              <a:t>el </a:t>
            </a:r>
            <a:r>
              <a:rPr lang="es-CO" sz="2800" b="1" dirty="0" smtClean="0">
                <a:solidFill>
                  <a:schemeClr val="bg1"/>
                </a:solidFill>
              </a:rPr>
              <a:t>soluto</a:t>
            </a:r>
            <a:r>
              <a:rPr lang="es-CO" sz="2800" dirty="0">
                <a:solidFill>
                  <a:schemeClr val="bg1"/>
                </a:solidFill>
              </a:rPr>
              <a:t>. Las disoluciones más conocidas son líquidas, pero también hay gaseosas y sólidas.</a:t>
            </a:r>
            <a:r>
              <a:rPr lang="es-CO" sz="2800" dirty="0"/>
              <a:t> </a:t>
            </a:r>
            <a:endParaRPr lang="es-CO" sz="2800" dirty="0" smtClean="0">
              <a:solidFill>
                <a:schemeClr val="bg1"/>
              </a:solidFill>
            </a:endParaRPr>
          </a:p>
        </p:txBody>
      </p:sp>
      <p:sp>
        <p:nvSpPr>
          <p:cNvPr id="6" name="5 Rectángulo"/>
          <p:cNvSpPr/>
          <p:nvPr/>
        </p:nvSpPr>
        <p:spPr>
          <a:xfrm>
            <a:off x="3107967" y="35169"/>
            <a:ext cx="6280887" cy="923330"/>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r>
              <a:rPr lang="es-ES" sz="5400" b="1" cap="all" spc="0" dirty="0" smtClean="0">
                <a:ln w="12700" cmpd="sng">
                  <a:solidFill>
                    <a:schemeClr val="bg1"/>
                  </a:solidFill>
                  <a:prstDash val="solid"/>
                </a:ln>
                <a:solidFill>
                  <a:srgbClr val="7030A0"/>
                </a:solidFill>
                <a:effectLst>
                  <a:reflection blurRad="12700" stA="28000" endPos="45000" dist="1000" dir="5400000" sy="-100000" algn="bl" rotWithShape="0"/>
                </a:effectLst>
              </a:rPr>
              <a:t>Tipos de mezclas</a:t>
            </a:r>
            <a:endParaRPr lang="es-ES" sz="5400" b="1" cap="all" spc="0" dirty="0">
              <a:ln w="12700" cmpd="sng">
                <a:solidFill>
                  <a:schemeClr val="bg1"/>
                </a:solidFill>
                <a:prstDash val="solid"/>
              </a:ln>
              <a:solidFill>
                <a:srgbClr val="7030A0"/>
              </a:solidFill>
              <a:effectLst>
                <a:reflection blurRad="12700" stA="28000" endPos="45000" dist="1000" dir="5400000" sy="-100000" algn="bl" rotWithShape="0"/>
              </a:effectLst>
            </a:endParaRPr>
          </a:p>
        </p:txBody>
      </p:sp>
      <p:pic>
        <p:nvPicPr>
          <p:cNvPr id="3073" name="Picture 1" descr="http://www.librosvivos.net/smtc/img/s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355850"/>
            <a:ext cx="95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librosvivos.net/smtc/img/s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355850"/>
            <a:ext cx="38100"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669566" y="3362106"/>
            <a:ext cx="2915995" cy="1936403"/>
          </a:xfrm>
          <a:prstGeom prst="rect">
            <a:avLst/>
          </a:prstGeom>
        </p:spPr>
      </p:pic>
      <p:pic>
        <p:nvPicPr>
          <p:cNvPr id="3" name="Imagen 2"/>
          <p:cNvPicPr>
            <a:picLocks noChangeAspect="1"/>
          </p:cNvPicPr>
          <p:nvPr/>
        </p:nvPicPr>
        <p:blipFill>
          <a:blip r:embed="rId4"/>
          <a:stretch>
            <a:fillRect/>
          </a:stretch>
        </p:blipFill>
        <p:spPr>
          <a:xfrm>
            <a:off x="5288398" y="4484187"/>
            <a:ext cx="2466975" cy="1847850"/>
          </a:xfrm>
          <a:prstGeom prst="rect">
            <a:avLst/>
          </a:prstGeom>
        </p:spPr>
      </p:pic>
      <p:pic>
        <p:nvPicPr>
          <p:cNvPr id="4" name="Imagen 3"/>
          <p:cNvPicPr>
            <a:picLocks noChangeAspect="1"/>
          </p:cNvPicPr>
          <p:nvPr/>
        </p:nvPicPr>
        <p:blipFill>
          <a:blip r:embed="rId5"/>
          <a:stretch>
            <a:fillRect/>
          </a:stretch>
        </p:blipFill>
        <p:spPr>
          <a:xfrm>
            <a:off x="3799313" y="3426912"/>
            <a:ext cx="1571625" cy="2905125"/>
          </a:xfrm>
          <a:prstGeom prst="rect">
            <a:avLst/>
          </a:prstGeom>
        </p:spPr>
      </p:pic>
      <p:pic>
        <p:nvPicPr>
          <p:cNvPr id="5" name="Imagen 4"/>
          <p:cNvPicPr>
            <a:picLocks noChangeAspect="1"/>
          </p:cNvPicPr>
          <p:nvPr/>
        </p:nvPicPr>
        <p:blipFill>
          <a:blip r:embed="rId6"/>
          <a:stretch>
            <a:fillRect/>
          </a:stretch>
        </p:blipFill>
        <p:spPr>
          <a:xfrm>
            <a:off x="8079166" y="3362106"/>
            <a:ext cx="2619375" cy="1743075"/>
          </a:xfrm>
          <a:prstGeom prst="rect">
            <a:avLst/>
          </a:prstGeom>
        </p:spPr>
      </p:pic>
    </p:spTree>
    <p:extLst>
      <p:ext uri="{BB962C8B-B14F-4D97-AF65-F5344CB8AC3E}">
        <p14:creationId xmlns:p14="http://schemas.microsoft.com/office/powerpoint/2010/main" val="30135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933024525"/>
              </p:ext>
            </p:extLst>
          </p:nvPr>
        </p:nvGraphicFramePr>
        <p:xfrm>
          <a:off x="228600" y="215900"/>
          <a:ext cx="11607800" cy="642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1873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0770" y="1014321"/>
            <a:ext cx="11344030" cy="646331"/>
          </a:xfrm>
          <a:prstGeom prst="rect">
            <a:avLst/>
          </a:prstGeom>
        </p:spPr>
        <p:txBody>
          <a:bodyPr wrap="square">
            <a:spAutoFit/>
          </a:bodyPr>
          <a:lstStyle/>
          <a:p>
            <a:pPr algn="just"/>
            <a:r>
              <a:rPr lang="es-CO" b="1" dirty="0" smtClean="0">
                <a:solidFill>
                  <a:srgbClr val="002060"/>
                </a:solidFill>
              </a:rPr>
              <a:t>Resuelve los ejercicios de las siguientes páginas, captura la imagen y envíalas por correo a la profesora: </a:t>
            </a:r>
          </a:p>
        </p:txBody>
      </p:sp>
      <p:sp>
        <p:nvSpPr>
          <p:cNvPr id="6" name="5 Rectángulo"/>
          <p:cNvSpPr/>
          <p:nvPr/>
        </p:nvSpPr>
        <p:spPr>
          <a:xfrm>
            <a:off x="4307817" y="35169"/>
            <a:ext cx="3881192" cy="923330"/>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r>
              <a:rPr lang="es-ES" sz="5400" b="1" cap="all" spc="0" dirty="0" smtClean="0">
                <a:ln w="12700" cmpd="sng">
                  <a:solidFill>
                    <a:schemeClr val="bg1"/>
                  </a:solidFill>
                  <a:prstDash val="solid"/>
                </a:ln>
                <a:solidFill>
                  <a:srgbClr val="FF0000"/>
                </a:solidFill>
                <a:effectLst>
                  <a:reflection blurRad="12700" stA="28000" endPos="45000" dist="1000" dir="5400000" sy="-100000" algn="bl" rotWithShape="0"/>
                </a:effectLst>
              </a:rPr>
              <a:t>ACTIVIDAD</a:t>
            </a:r>
            <a:endParaRPr lang="es-ES" sz="5400" b="1" cap="all" spc="0" dirty="0">
              <a:ln w="12700" cmpd="sng">
                <a:solidFill>
                  <a:schemeClr val="bg1"/>
                </a:solidFill>
                <a:prstDash val="solid"/>
              </a:ln>
              <a:solidFill>
                <a:srgbClr val="FF0000"/>
              </a:solidFill>
              <a:effectLst>
                <a:reflection blurRad="12700" stA="28000" endPos="45000" dist="1000" dir="5400000" sy="-100000" algn="bl" rotWithShape="0"/>
              </a:effectLst>
            </a:endParaRPr>
          </a:p>
        </p:txBody>
      </p:sp>
      <p:pic>
        <p:nvPicPr>
          <p:cNvPr id="3074" name="Picture 2" descr="http://www.librosvivos.net/smtc/img/s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355850"/>
            <a:ext cx="381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 y="2598844"/>
            <a:ext cx="2991705" cy="229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77800" y="4894366"/>
            <a:ext cx="3602892" cy="523220"/>
          </a:xfrm>
          <a:prstGeom prst="rect">
            <a:avLst/>
          </a:prstGeom>
        </p:spPr>
        <p:txBody>
          <a:bodyPr wrap="square">
            <a:spAutoFit/>
          </a:bodyPr>
          <a:lstStyle/>
          <a:p>
            <a:pPr algn="just"/>
            <a:r>
              <a:rPr lang="es-CO" sz="1400" dirty="0">
                <a:solidFill>
                  <a:schemeClr val="bg1"/>
                </a:solidFill>
              </a:rPr>
              <a:t>http://www.librosvivos.net/smtc/homeTC.asp?TemaClave=1046</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536" y="3580224"/>
            <a:ext cx="3176941" cy="225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07987" y="2171184"/>
            <a:ext cx="1645002" cy="369332"/>
          </a:xfrm>
          <a:prstGeom prst="rect">
            <a:avLst/>
          </a:prstGeom>
          <a:noFill/>
        </p:spPr>
        <p:txBody>
          <a:bodyPr wrap="none" rtlCol="0">
            <a:spAutoFit/>
          </a:bodyPr>
          <a:lstStyle/>
          <a:p>
            <a:r>
              <a:rPr lang="es-CO" dirty="0" smtClean="0">
                <a:solidFill>
                  <a:schemeClr val="bg1"/>
                </a:solidFill>
              </a:rPr>
              <a:t>1. La materia</a:t>
            </a:r>
            <a:endParaRPr lang="es-CO" dirty="0">
              <a:solidFill>
                <a:schemeClr val="bg1"/>
              </a:solidFill>
            </a:endParaRPr>
          </a:p>
        </p:txBody>
      </p:sp>
      <p:sp>
        <p:nvSpPr>
          <p:cNvPr id="14" name="13 CuadroTexto"/>
          <p:cNvSpPr txBox="1"/>
          <p:nvPr/>
        </p:nvSpPr>
        <p:spPr>
          <a:xfrm>
            <a:off x="3961160" y="3044120"/>
            <a:ext cx="3507692" cy="369332"/>
          </a:xfrm>
          <a:prstGeom prst="rect">
            <a:avLst/>
          </a:prstGeom>
          <a:noFill/>
        </p:spPr>
        <p:txBody>
          <a:bodyPr wrap="none" rtlCol="0">
            <a:spAutoFit/>
          </a:bodyPr>
          <a:lstStyle/>
          <a:p>
            <a:r>
              <a:rPr lang="es-CO" dirty="0">
                <a:solidFill>
                  <a:schemeClr val="bg1"/>
                </a:solidFill>
              </a:rPr>
              <a:t>2</a:t>
            </a:r>
            <a:r>
              <a:rPr lang="es-CO" dirty="0" smtClean="0">
                <a:solidFill>
                  <a:schemeClr val="bg1"/>
                </a:solidFill>
              </a:rPr>
              <a:t>. Propiedades de La materia</a:t>
            </a:r>
            <a:endParaRPr lang="es-CO" dirty="0">
              <a:solidFill>
                <a:schemeClr val="bg1"/>
              </a:solidFill>
            </a:endParaRPr>
          </a:p>
        </p:txBody>
      </p:sp>
      <p:sp>
        <p:nvSpPr>
          <p:cNvPr id="10" name="9 Rectángulo"/>
          <p:cNvSpPr/>
          <p:nvPr/>
        </p:nvSpPr>
        <p:spPr>
          <a:xfrm>
            <a:off x="4126536" y="5833327"/>
            <a:ext cx="3176941" cy="523220"/>
          </a:xfrm>
          <a:prstGeom prst="rect">
            <a:avLst/>
          </a:prstGeom>
        </p:spPr>
        <p:txBody>
          <a:bodyPr wrap="square">
            <a:spAutoFit/>
          </a:bodyPr>
          <a:lstStyle/>
          <a:p>
            <a:r>
              <a:rPr lang="es-CO" sz="1400" dirty="0">
                <a:solidFill>
                  <a:schemeClr val="bg1"/>
                </a:solidFill>
              </a:rPr>
              <a:t>http://www.librosvivos.net/smtc/homeTC.asp?TemaClave=1046</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009" y="2311204"/>
            <a:ext cx="3545791" cy="253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8087683" y="1645427"/>
            <a:ext cx="3647117" cy="646331"/>
          </a:xfrm>
          <a:prstGeom prst="rect">
            <a:avLst/>
          </a:prstGeom>
          <a:noFill/>
        </p:spPr>
        <p:txBody>
          <a:bodyPr wrap="square" rtlCol="0">
            <a:spAutoFit/>
          </a:bodyPr>
          <a:lstStyle/>
          <a:p>
            <a:r>
              <a:rPr lang="es-CO" dirty="0" smtClean="0">
                <a:solidFill>
                  <a:schemeClr val="bg1"/>
                </a:solidFill>
              </a:rPr>
              <a:t>3. Cambios de estado de la materia</a:t>
            </a:r>
            <a:endParaRPr lang="es-CO" dirty="0">
              <a:solidFill>
                <a:schemeClr val="bg1"/>
              </a:solidFill>
            </a:endParaRPr>
          </a:p>
        </p:txBody>
      </p:sp>
      <p:sp>
        <p:nvSpPr>
          <p:cNvPr id="11" name="10 Rectángulo"/>
          <p:cNvSpPr/>
          <p:nvPr/>
        </p:nvSpPr>
        <p:spPr>
          <a:xfrm>
            <a:off x="8224178" y="4909997"/>
            <a:ext cx="3171086" cy="523220"/>
          </a:xfrm>
          <a:prstGeom prst="rect">
            <a:avLst/>
          </a:prstGeom>
        </p:spPr>
        <p:txBody>
          <a:bodyPr wrap="square">
            <a:spAutoFit/>
          </a:bodyPr>
          <a:lstStyle/>
          <a:p>
            <a:r>
              <a:rPr lang="es-CO" sz="1400" dirty="0">
                <a:solidFill>
                  <a:schemeClr val="bg1"/>
                </a:solidFill>
              </a:rPr>
              <a:t>http://www.librosvivos.net/smtc/homeTC.asp?TemaClave=1046</a:t>
            </a:r>
          </a:p>
        </p:txBody>
      </p:sp>
    </p:spTree>
    <p:extLst>
      <p:ext uri="{BB962C8B-B14F-4D97-AF65-F5344CB8AC3E}">
        <p14:creationId xmlns:p14="http://schemas.microsoft.com/office/powerpoint/2010/main" val="247435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0770" y="1014321"/>
            <a:ext cx="11344030" cy="646331"/>
          </a:xfrm>
          <a:prstGeom prst="rect">
            <a:avLst/>
          </a:prstGeom>
        </p:spPr>
        <p:txBody>
          <a:bodyPr wrap="square">
            <a:spAutoFit/>
          </a:bodyPr>
          <a:lstStyle/>
          <a:p>
            <a:pPr algn="just"/>
            <a:r>
              <a:rPr lang="es-CO" b="1" dirty="0" smtClean="0">
                <a:solidFill>
                  <a:srgbClr val="002060"/>
                </a:solidFill>
              </a:rPr>
              <a:t>Resuelve los ejercicios de las siguientes páginas, captura la imagen y envíalas por correo a la profesora: </a:t>
            </a:r>
          </a:p>
        </p:txBody>
      </p:sp>
      <p:sp>
        <p:nvSpPr>
          <p:cNvPr id="6" name="5 Rectángulo"/>
          <p:cNvSpPr/>
          <p:nvPr/>
        </p:nvSpPr>
        <p:spPr>
          <a:xfrm>
            <a:off x="4307817" y="35169"/>
            <a:ext cx="3881192" cy="923330"/>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r>
              <a:rPr lang="es-ES" sz="5400" b="1" cap="all" spc="0" dirty="0" smtClean="0">
                <a:ln w="12700" cmpd="sng">
                  <a:solidFill>
                    <a:schemeClr val="bg1"/>
                  </a:solidFill>
                  <a:prstDash val="solid"/>
                </a:ln>
                <a:solidFill>
                  <a:srgbClr val="FF0000"/>
                </a:solidFill>
                <a:effectLst>
                  <a:reflection blurRad="12700" stA="28000" endPos="45000" dist="1000" dir="5400000" sy="-100000" algn="bl" rotWithShape="0"/>
                </a:effectLst>
              </a:rPr>
              <a:t>ACTIVIDAD</a:t>
            </a:r>
            <a:endParaRPr lang="es-ES" sz="5400" b="1" cap="all" spc="0" dirty="0">
              <a:ln w="12700" cmpd="sng">
                <a:solidFill>
                  <a:schemeClr val="bg1"/>
                </a:solidFill>
                <a:prstDash val="solid"/>
              </a:ln>
              <a:solidFill>
                <a:srgbClr val="FF0000"/>
              </a:solidFill>
              <a:effectLst>
                <a:reflection blurRad="12700" stA="28000" endPos="45000" dist="1000" dir="5400000" sy="-100000" algn="bl" rotWithShape="0"/>
              </a:effectLst>
            </a:endParaRPr>
          </a:p>
        </p:txBody>
      </p:sp>
      <p:pic>
        <p:nvPicPr>
          <p:cNvPr id="3074" name="Picture 2" descr="http://www.librosvivos.net/smtc/img/s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355850"/>
            <a:ext cx="38100"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407987" y="2171184"/>
            <a:ext cx="1253869" cy="369332"/>
          </a:xfrm>
          <a:prstGeom prst="rect">
            <a:avLst/>
          </a:prstGeom>
          <a:noFill/>
        </p:spPr>
        <p:txBody>
          <a:bodyPr wrap="none" rtlCol="0">
            <a:spAutoFit/>
          </a:bodyPr>
          <a:lstStyle/>
          <a:p>
            <a:r>
              <a:rPr lang="es-CO" dirty="0" smtClean="0">
                <a:solidFill>
                  <a:schemeClr val="bg1"/>
                </a:solidFill>
              </a:rPr>
              <a:t>4. Mezcla</a:t>
            </a:r>
            <a:endParaRPr lang="es-CO" dirty="0">
              <a:solidFill>
                <a:schemeClr val="bg1"/>
              </a:solidFill>
            </a:endParaRPr>
          </a:p>
        </p:txBody>
      </p:sp>
      <p:sp>
        <p:nvSpPr>
          <p:cNvPr id="14" name="13 CuadroTexto"/>
          <p:cNvSpPr txBox="1"/>
          <p:nvPr/>
        </p:nvSpPr>
        <p:spPr>
          <a:xfrm>
            <a:off x="5825129" y="2355850"/>
            <a:ext cx="3757760" cy="369332"/>
          </a:xfrm>
          <a:prstGeom prst="rect">
            <a:avLst/>
          </a:prstGeom>
          <a:noFill/>
        </p:spPr>
        <p:txBody>
          <a:bodyPr wrap="none" rtlCol="0">
            <a:spAutoFit/>
          </a:bodyPr>
          <a:lstStyle/>
          <a:p>
            <a:r>
              <a:rPr lang="es-CO" dirty="0" smtClean="0">
                <a:solidFill>
                  <a:schemeClr val="bg1"/>
                </a:solidFill>
              </a:rPr>
              <a:t>5. Características de La materia</a:t>
            </a:r>
            <a:endParaRPr lang="es-CO"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70" y="2578932"/>
            <a:ext cx="3933167" cy="27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494" y="2727597"/>
            <a:ext cx="57721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062785" y="5371811"/>
            <a:ext cx="5146432" cy="523220"/>
          </a:xfrm>
          <a:prstGeom prst="rect">
            <a:avLst/>
          </a:prstGeom>
        </p:spPr>
        <p:txBody>
          <a:bodyPr wrap="square">
            <a:spAutoFit/>
          </a:bodyPr>
          <a:lstStyle/>
          <a:p>
            <a:r>
              <a:rPr lang="es-CO" sz="1400" dirty="0">
                <a:solidFill>
                  <a:schemeClr val="bg1"/>
                </a:solidFill>
              </a:rPr>
              <a:t>http://concurso.cnice.mec.es/cnice2005/93_iniciacion_interactiva_materia/curso/materiales/estados/activs.htm</a:t>
            </a:r>
          </a:p>
        </p:txBody>
      </p:sp>
      <p:sp>
        <p:nvSpPr>
          <p:cNvPr id="3" name="2 Rectángulo"/>
          <p:cNvSpPr/>
          <p:nvPr/>
        </p:nvSpPr>
        <p:spPr>
          <a:xfrm>
            <a:off x="390770" y="5571865"/>
            <a:ext cx="3917047" cy="523220"/>
          </a:xfrm>
          <a:prstGeom prst="rect">
            <a:avLst/>
          </a:prstGeom>
        </p:spPr>
        <p:txBody>
          <a:bodyPr wrap="square">
            <a:spAutoFit/>
          </a:bodyPr>
          <a:lstStyle/>
          <a:p>
            <a:r>
              <a:rPr lang="es-CO" sz="1400" dirty="0">
                <a:solidFill>
                  <a:schemeClr val="bg1"/>
                </a:solidFill>
              </a:rPr>
              <a:t>http://www.librosvivos.net/smtc/homeTC.asp?TemaClave=1046</a:t>
            </a:r>
          </a:p>
        </p:txBody>
      </p:sp>
    </p:spTree>
    <p:extLst>
      <p:ext uri="{BB962C8B-B14F-4D97-AF65-F5344CB8AC3E}">
        <p14:creationId xmlns:p14="http://schemas.microsoft.com/office/powerpoint/2010/main" val="317695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96865" y="130351"/>
            <a:ext cx="3166251"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solidFill>
                  <a:srgbClr val="0070C0"/>
                </a:solidFill>
                <a:effectLst>
                  <a:outerShdw blurRad="50800" algn="tl" rotWithShape="0">
                    <a:srgbClr val="000000"/>
                  </a:outerShdw>
                </a:effectLst>
              </a:rPr>
              <a:t>El Átomo</a:t>
            </a:r>
            <a:endParaRPr lang="es-ES" sz="5400" b="1" cap="none" spc="0" dirty="0">
              <a:ln w="17780" cmpd="sng">
                <a:solidFill>
                  <a:srgbClr val="FFFFFF"/>
                </a:solidFill>
                <a:prstDash val="solid"/>
                <a:miter lim="800000"/>
              </a:ln>
              <a:solidFill>
                <a:srgbClr val="0070C0"/>
              </a:solidFill>
              <a:effectLst>
                <a:outerShdw blurRad="50800" algn="tl" rotWithShape="0">
                  <a:srgbClr val="000000"/>
                </a:outerShdw>
              </a:effectLst>
            </a:endParaRPr>
          </a:p>
        </p:txBody>
      </p:sp>
      <p:sp>
        <p:nvSpPr>
          <p:cNvPr id="5" name="4 Rectángulo"/>
          <p:cNvSpPr/>
          <p:nvPr/>
        </p:nvSpPr>
        <p:spPr>
          <a:xfrm>
            <a:off x="527539" y="1517772"/>
            <a:ext cx="5005753" cy="2585323"/>
          </a:xfrm>
          <a:prstGeom prst="rect">
            <a:avLst/>
          </a:prstGeom>
        </p:spPr>
        <p:txBody>
          <a:bodyPr wrap="square">
            <a:spAutoFit/>
          </a:bodyPr>
          <a:lstStyle/>
          <a:p>
            <a:pPr algn="just"/>
            <a:r>
              <a:rPr lang="es-CO" dirty="0" smtClean="0">
                <a:solidFill>
                  <a:schemeClr val="bg1"/>
                </a:solidFill>
              </a:rPr>
              <a:t>El Átomo</a:t>
            </a:r>
            <a:r>
              <a:rPr lang="es-CO" dirty="0">
                <a:solidFill>
                  <a:schemeClr val="bg1"/>
                </a:solidFill>
              </a:rPr>
              <a:t>, </a:t>
            </a:r>
            <a:r>
              <a:rPr lang="es-CO" dirty="0" smtClean="0">
                <a:solidFill>
                  <a:schemeClr val="bg1"/>
                </a:solidFill>
              </a:rPr>
              <a:t>es la </a:t>
            </a:r>
            <a:r>
              <a:rPr lang="es-CO" dirty="0">
                <a:solidFill>
                  <a:schemeClr val="bg1"/>
                </a:solidFill>
              </a:rPr>
              <a:t>unidad más pequeña </a:t>
            </a:r>
            <a:r>
              <a:rPr lang="es-CO" dirty="0" smtClean="0">
                <a:solidFill>
                  <a:schemeClr val="bg1"/>
                </a:solidFill>
              </a:rPr>
              <a:t>de la materia, Es </a:t>
            </a:r>
            <a:r>
              <a:rPr lang="es-CO" dirty="0">
                <a:solidFill>
                  <a:schemeClr val="bg1"/>
                </a:solidFill>
              </a:rPr>
              <a:t>tan pequeño que una sola gota de agua contiene más de mil trillones de átomos</a:t>
            </a:r>
            <a:r>
              <a:rPr lang="es-CO" dirty="0" smtClean="0">
                <a:solidFill>
                  <a:schemeClr val="bg1"/>
                </a:solidFill>
              </a:rPr>
              <a:t>.</a:t>
            </a:r>
          </a:p>
          <a:p>
            <a:endParaRPr lang="es-CO" dirty="0">
              <a:solidFill>
                <a:schemeClr val="bg1"/>
              </a:solidFill>
            </a:endParaRPr>
          </a:p>
          <a:p>
            <a:r>
              <a:rPr lang="es-CO" dirty="0" smtClean="0">
                <a:solidFill>
                  <a:schemeClr val="bg1"/>
                </a:solidFill>
              </a:rPr>
              <a:t>El átomo está formado por:</a:t>
            </a:r>
          </a:p>
          <a:p>
            <a:endParaRPr lang="es-CO" dirty="0" smtClean="0">
              <a:solidFill>
                <a:schemeClr val="bg1"/>
              </a:solidFill>
            </a:endParaRPr>
          </a:p>
          <a:p>
            <a:pPr marL="285750" indent="-285750">
              <a:buFont typeface="Wingdings" pitchFamily="2" charset="2"/>
              <a:buChar char="ü"/>
            </a:pPr>
            <a:r>
              <a:rPr lang="es-CO" dirty="0" smtClean="0">
                <a:solidFill>
                  <a:schemeClr val="bg1"/>
                </a:solidFill>
              </a:rPr>
              <a:t>El Núcleo</a:t>
            </a:r>
          </a:p>
          <a:p>
            <a:pPr marL="285750" indent="-285750">
              <a:buFont typeface="Wingdings" pitchFamily="2" charset="2"/>
              <a:buChar char="ü"/>
            </a:pPr>
            <a:r>
              <a:rPr lang="es-CO" dirty="0" smtClean="0">
                <a:solidFill>
                  <a:schemeClr val="bg1"/>
                </a:solidFill>
              </a:rPr>
              <a:t>La corteza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215" y="1295034"/>
            <a:ext cx="600075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410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96865" y="130351"/>
            <a:ext cx="3166251"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solidFill>
                  <a:srgbClr val="0070C0"/>
                </a:solidFill>
                <a:effectLst>
                  <a:outerShdw blurRad="50800" algn="tl" rotWithShape="0">
                    <a:srgbClr val="000000"/>
                  </a:outerShdw>
                </a:effectLst>
              </a:rPr>
              <a:t>El Átomo</a:t>
            </a:r>
            <a:endParaRPr lang="es-ES" sz="5400" b="1" cap="none" spc="0" dirty="0">
              <a:ln w="17780" cmpd="sng">
                <a:solidFill>
                  <a:srgbClr val="FFFFFF"/>
                </a:solidFill>
                <a:prstDash val="solid"/>
                <a:miter lim="800000"/>
              </a:ln>
              <a:solidFill>
                <a:srgbClr val="0070C0"/>
              </a:solidFill>
              <a:effectLst>
                <a:outerShdw blurRad="50800" algn="tl" rotWithShape="0">
                  <a:srgbClr val="000000"/>
                </a:outerShdw>
              </a:effectLst>
            </a:endParaRPr>
          </a:p>
        </p:txBody>
      </p:sp>
      <p:sp>
        <p:nvSpPr>
          <p:cNvPr id="5" name="4 Rectángulo"/>
          <p:cNvSpPr/>
          <p:nvPr/>
        </p:nvSpPr>
        <p:spPr>
          <a:xfrm>
            <a:off x="527539" y="1517772"/>
            <a:ext cx="6835577" cy="5632311"/>
          </a:xfrm>
          <a:prstGeom prst="rect">
            <a:avLst/>
          </a:prstGeom>
        </p:spPr>
        <p:txBody>
          <a:bodyPr wrap="square">
            <a:spAutoFit/>
          </a:bodyPr>
          <a:lstStyle/>
          <a:p>
            <a:r>
              <a:rPr lang="es-CO" dirty="0" smtClean="0">
                <a:solidFill>
                  <a:schemeClr val="bg1"/>
                </a:solidFill>
              </a:rPr>
              <a:t>El Núcleo: </a:t>
            </a:r>
          </a:p>
          <a:p>
            <a:pPr algn="just"/>
            <a:r>
              <a:rPr lang="es-CO" dirty="0" smtClean="0">
                <a:solidFill>
                  <a:schemeClr val="bg1"/>
                </a:solidFill>
              </a:rPr>
              <a:t>Es </a:t>
            </a:r>
            <a:r>
              <a:rPr lang="es-CO" dirty="0">
                <a:solidFill>
                  <a:schemeClr val="bg1"/>
                </a:solidFill>
              </a:rPr>
              <a:t>el centro del átomo, es la parte más </a:t>
            </a:r>
            <a:r>
              <a:rPr lang="es-CO" dirty="0" smtClean="0">
                <a:solidFill>
                  <a:schemeClr val="bg1"/>
                </a:solidFill>
              </a:rPr>
              <a:t>pequeña. </a:t>
            </a:r>
            <a:r>
              <a:rPr lang="es-CO" dirty="0">
                <a:solidFill>
                  <a:schemeClr val="bg1"/>
                </a:solidFill>
              </a:rPr>
              <a:t>Casi </a:t>
            </a:r>
            <a:r>
              <a:rPr lang="es-CO" dirty="0" smtClean="0">
                <a:solidFill>
                  <a:schemeClr val="bg1"/>
                </a:solidFill>
              </a:rPr>
              <a:t>toda </a:t>
            </a:r>
            <a:r>
              <a:rPr lang="es-CO" dirty="0">
                <a:solidFill>
                  <a:schemeClr val="bg1"/>
                </a:solidFill>
              </a:rPr>
              <a:t>la masa del átomo </a:t>
            </a:r>
            <a:r>
              <a:rPr lang="es-CO" dirty="0" smtClean="0">
                <a:solidFill>
                  <a:schemeClr val="bg1"/>
                </a:solidFill>
              </a:rPr>
              <a:t>está en </a:t>
            </a:r>
            <a:r>
              <a:rPr lang="es-CO" dirty="0">
                <a:solidFill>
                  <a:schemeClr val="bg1"/>
                </a:solidFill>
              </a:rPr>
              <a:t>el núcleo</a:t>
            </a:r>
            <a:r>
              <a:rPr lang="es-CO" dirty="0" smtClean="0">
                <a:solidFill>
                  <a:schemeClr val="bg1"/>
                </a:solidFill>
              </a:rPr>
              <a:t>.</a:t>
            </a:r>
          </a:p>
          <a:p>
            <a:endParaRPr lang="es-CO" dirty="0">
              <a:solidFill>
                <a:schemeClr val="bg1"/>
              </a:solidFill>
            </a:endParaRPr>
          </a:p>
          <a:p>
            <a:pPr algn="just"/>
            <a:r>
              <a:rPr lang="es-CO" dirty="0" smtClean="0">
                <a:solidFill>
                  <a:schemeClr val="bg1"/>
                </a:solidFill>
              </a:rPr>
              <a:t>El núcleo está formado por </a:t>
            </a:r>
            <a:r>
              <a:rPr lang="es-CO" b="1" dirty="0" smtClean="0">
                <a:solidFill>
                  <a:schemeClr val="bg1"/>
                </a:solidFill>
              </a:rPr>
              <a:t>Protones</a:t>
            </a:r>
            <a:r>
              <a:rPr lang="es-CO" dirty="0" smtClean="0">
                <a:solidFill>
                  <a:schemeClr val="bg1"/>
                </a:solidFill>
              </a:rPr>
              <a:t> y </a:t>
            </a:r>
            <a:r>
              <a:rPr lang="es-CO" b="1" dirty="0" smtClean="0">
                <a:solidFill>
                  <a:schemeClr val="bg1"/>
                </a:solidFill>
              </a:rPr>
              <a:t>Neutrones.</a:t>
            </a:r>
          </a:p>
          <a:p>
            <a:endParaRPr lang="es-CO" b="1" dirty="0">
              <a:solidFill>
                <a:schemeClr val="bg1"/>
              </a:solidFill>
            </a:endParaRPr>
          </a:p>
          <a:p>
            <a:pPr algn="just"/>
            <a:r>
              <a:rPr lang="es-CO" dirty="0" smtClean="0"/>
              <a:t>Protón: Fue descubierto en </a:t>
            </a:r>
            <a:r>
              <a:rPr lang="es-CO" dirty="0"/>
              <a:t>1919 </a:t>
            </a:r>
            <a:r>
              <a:rPr lang="es-CO" dirty="0" smtClean="0"/>
              <a:t>por </a:t>
            </a:r>
            <a:r>
              <a:rPr lang="es-CO" dirty="0"/>
              <a:t> </a:t>
            </a:r>
            <a:r>
              <a:rPr lang="es-CO" dirty="0" err="1"/>
              <a:t>Ernest</a:t>
            </a:r>
            <a:r>
              <a:rPr lang="es-CO" dirty="0"/>
              <a:t> </a:t>
            </a:r>
            <a:r>
              <a:rPr lang="es-CO" dirty="0" err="1" smtClean="0"/>
              <a:t>Rutherfor</a:t>
            </a:r>
            <a:r>
              <a:rPr lang="es-CO" dirty="0" smtClean="0"/>
              <a:t>. Tiene carga positiva. El número de protones, define que tipo de elemento es, sus propiedades químicas y el número atómico (Z). Por ejemplo, el número atómico del cloro es 17, por lo tanto el cloro tiene 17 protones.</a:t>
            </a:r>
          </a:p>
          <a:p>
            <a:endParaRPr lang="es-CO" dirty="0"/>
          </a:p>
          <a:p>
            <a:r>
              <a:rPr lang="es-CO" dirty="0" smtClean="0"/>
              <a:t>Neutrón: Tienen carga neutra, y es igual al número de protones.</a:t>
            </a:r>
          </a:p>
          <a:p>
            <a:endParaRPr lang="es-CO" dirty="0" smtClean="0"/>
          </a:p>
          <a:p>
            <a:pPr fontAlgn="base"/>
            <a:r>
              <a:rPr lang="es-CO" b="1" dirty="0" smtClean="0"/>
              <a:t>Electrones: </a:t>
            </a:r>
            <a:r>
              <a:rPr lang="es-CO" dirty="0" smtClean="0"/>
              <a:t>Éstas </a:t>
            </a:r>
            <a:r>
              <a:rPr lang="es-CO" dirty="0"/>
              <a:t>son las partículas que orbitan alrededor del núcleo de un átomo, tienen carga negativa y son atraídos eléctricamente a los protones de carga positiva</a:t>
            </a:r>
          </a:p>
          <a:p>
            <a:r>
              <a:rPr lang="es-CO" dirty="0"/>
              <a:t/>
            </a:r>
            <a:br>
              <a:rPr lang="es-CO" dirty="0"/>
            </a:br>
            <a:endParaRPr lang="es-CO"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135" y="1375630"/>
            <a:ext cx="3535061" cy="348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132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207432"/>
            <a:ext cx="8534400" cy="1507067"/>
          </a:xfrm>
        </p:spPr>
        <p:txBody>
          <a:bodyPr/>
          <a:lstStyle/>
          <a:p>
            <a:r>
              <a:rPr lang="es-CO" dirty="0" err="1" smtClean="0"/>
              <a:t>Cyber</a:t>
            </a:r>
            <a:r>
              <a:rPr lang="es-CO" dirty="0" smtClean="0"/>
              <a:t> grafía</a:t>
            </a:r>
            <a:endParaRPr lang="es-CO" dirty="0"/>
          </a:p>
        </p:txBody>
      </p:sp>
      <p:sp>
        <p:nvSpPr>
          <p:cNvPr id="3" name="Marcador de contenido 2"/>
          <p:cNvSpPr>
            <a:spLocks noGrp="1"/>
          </p:cNvSpPr>
          <p:nvPr>
            <p:ph idx="1"/>
          </p:nvPr>
        </p:nvSpPr>
        <p:spPr>
          <a:xfrm>
            <a:off x="684212" y="1500554"/>
            <a:ext cx="9996488" cy="4430346"/>
          </a:xfrm>
        </p:spPr>
        <p:txBody>
          <a:bodyPr>
            <a:normAutofit fontScale="85000" lnSpcReduction="20000"/>
          </a:bodyPr>
          <a:lstStyle/>
          <a:p>
            <a:pPr>
              <a:buFont typeface="Wingdings" panose="05000000000000000000" pitchFamily="2" charset="2"/>
              <a:buChar char="ü"/>
            </a:pPr>
            <a:endParaRPr lang="es-CO" dirty="0" smtClean="0">
              <a:solidFill>
                <a:schemeClr val="bg1"/>
              </a:solidFill>
              <a:hlinkClick r:id="rId2"/>
            </a:endParaRPr>
          </a:p>
          <a:p>
            <a:pPr>
              <a:buFont typeface="Wingdings" panose="05000000000000000000" pitchFamily="2" charset="2"/>
              <a:buChar char="ü"/>
            </a:pPr>
            <a:endParaRPr lang="es-CO" dirty="0">
              <a:solidFill>
                <a:schemeClr val="bg1"/>
              </a:solidFill>
              <a:hlinkClick r:id="rId2"/>
            </a:endParaRPr>
          </a:p>
          <a:p>
            <a:pPr>
              <a:buFont typeface="Wingdings" panose="05000000000000000000" pitchFamily="2" charset="2"/>
              <a:buChar char="ü"/>
            </a:pPr>
            <a:r>
              <a:rPr lang="es-CO" dirty="0" smtClean="0">
                <a:solidFill>
                  <a:schemeClr val="bg1"/>
                </a:solidFill>
                <a:hlinkClick r:id="rId2"/>
              </a:rPr>
              <a:t>Libros vivos (Súper) http</a:t>
            </a:r>
            <a:r>
              <a:rPr lang="es-CO" dirty="0">
                <a:solidFill>
                  <a:schemeClr val="bg1"/>
                </a:solidFill>
                <a:hlinkClick r:id="rId2"/>
              </a:rPr>
              <a:t>://</a:t>
            </a:r>
            <a:r>
              <a:rPr lang="es-CO" dirty="0" smtClean="0">
                <a:solidFill>
                  <a:schemeClr val="bg1"/>
                </a:solidFill>
                <a:hlinkClick r:id="rId2"/>
              </a:rPr>
              <a:t>www.librosvivos.net/smtc/homeTC.asp?TemaClave=1046</a:t>
            </a:r>
            <a:endParaRPr lang="es-CO" dirty="0" smtClean="0">
              <a:solidFill>
                <a:schemeClr val="bg1"/>
              </a:solidFill>
            </a:endParaRPr>
          </a:p>
          <a:p>
            <a:pPr>
              <a:buFont typeface="Wingdings" panose="05000000000000000000" pitchFamily="2" charset="2"/>
              <a:buChar char="ü"/>
            </a:pPr>
            <a:r>
              <a:rPr lang="es-CO" sz="2100" dirty="0">
                <a:solidFill>
                  <a:schemeClr val="bg1"/>
                </a:solidFill>
              </a:rPr>
              <a:t>Súper</a:t>
            </a:r>
          </a:p>
          <a:p>
            <a:pPr marL="0" indent="0">
              <a:buNone/>
            </a:pPr>
            <a:r>
              <a:rPr lang="es-CO" sz="2100" dirty="0">
                <a:solidFill>
                  <a:schemeClr val="bg1"/>
                </a:solidFill>
                <a:hlinkClick r:id="rId3"/>
              </a:rPr>
              <a:t>http://concurso.cnice.mec.es/cnice2005/93_iniciacion_interactiva_materia/curso/materiales/estados/estados1.htm</a:t>
            </a:r>
            <a:endParaRPr lang="es-CO" sz="2100" dirty="0">
              <a:solidFill>
                <a:schemeClr val="bg1"/>
              </a:solidFill>
            </a:endParaRPr>
          </a:p>
          <a:p>
            <a:pPr>
              <a:buFont typeface="Wingdings" panose="05000000000000000000" pitchFamily="2" charset="2"/>
              <a:buChar char="ü"/>
            </a:pPr>
            <a:r>
              <a:rPr lang="es-CO" dirty="0">
                <a:hlinkClick r:id="rId4"/>
              </a:rPr>
              <a:t>http://</a:t>
            </a:r>
            <a:r>
              <a:rPr lang="es-CO" dirty="0" smtClean="0">
                <a:hlinkClick r:id="rId4"/>
              </a:rPr>
              <a:t>www.astromia.com/universo/materiauniverso.htm</a:t>
            </a:r>
            <a:endParaRPr lang="es-CO" dirty="0" smtClean="0"/>
          </a:p>
          <a:p>
            <a:pPr>
              <a:buFont typeface="Wingdings" panose="05000000000000000000" pitchFamily="2" charset="2"/>
              <a:buChar char="ü"/>
            </a:pPr>
            <a:r>
              <a:rPr lang="es-CO" dirty="0">
                <a:hlinkClick r:id="rId5"/>
              </a:rPr>
              <a:t>http://</a:t>
            </a:r>
            <a:r>
              <a:rPr lang="es-CO" dirty="0" smtClean="0">
                <a:hlinkClick r:id="rId5"/>
              </a:rPr>
              <a:t>www.iesaguilarycano.com/dpto/fyq/mat/mat2.htm</a:t>
            </a:r>
            <a:endParaRPr lang="es-CO" dirty="0" smtClean="0"/>
          </a:p>
          <a:p>
            <a:pPr>
              <a:buFont typeface="Wingdings" panose="05000000000000000000" pitchFamily="2" charset="2"/>
              <a:buChar char="ü"/>
            </a:pPr>
            <a:r>
              <a:rPr lang="es-CO" dirty="0">
                <a:hlinkClick r:id="rId6"/>
              </a:rPr>
              <a:t>http://www.educando.edu.do/articulos/estudiante/la-materia-y-sus-propiedades</a:t>
            </a:r>
            <a:r>
              <a:rPr lang="es-CO" dirty="0" smtClean="0">
                <a:hlinkClick r:id="rId6"/>
              </a:rPr>
              <a:t>/</a:t>
            </a:r>
            <a:endParaRPr lang="es-CO" dirty="0" smtClean="0"/>
          </a:p>
          <a:p>
            <a:pPr>
              <a:buFont typeface="Wingdings" panose="05000000000000000000" pitchFamily="2" charset="2"/>
              <a:buChar char="ü"/>
            </a:pPr>
            <a:r>
              <a:rPr lang="es-CO" dirty="0">
                <a:hlinkClick r:id="rId7"/>
              </a:rPr>
              <a:t>http://</a:t>
            </a:r>
            <a:r>
              <a:rPr lang="es-CO" dirty="0" smtClean="0">
                <a:hlinkClick r:id="rId7"/>
              </a:rPr>
              <a:t>cplosangeles.juntaextremadura.net/web/edilim/tercer_ciclo/cmedio/la_materia/los_cambios_de_estado/los_cambios_de_estado.html</a:t>
            </a:r>
            <a:endParaRPr lang="es-CO" dirty="0" smtClean="0"/>
          </a:p>
          <a:p>
            <a:pPr>
              <a:buFont typeface="Wingdings" panose="05000000000000000000" pitchFamily="2" charset="2"/>
              <a:buChar char="ü"/>
            </a:pPr>
            <a:r>
              <a:rPr lang="es-CO" dirty="0">
                <a:hlinkClick r:id="rId8"/>
              </a:rPr>
              <a:t>http://</a:t>
            </a:r>
            <a:r>
              <a:rPr lang="es-CO" dirty="0" smtClean="0">
                <a:hlinkClick r:id="rId8"/>
              </a:rPr>
              <a:t>es.wikipedia.org/wiki/Prot%C3%B3n</a:t>
            </a:r>
            <a:endParaRPr lang="es-CO" dirty="0" smtClean="0"/>
          </a:p>
          <a:p>
            <a:pPr>
              <a:buFont typeface="Wingdings" panose="05000000000000000000" pitchFamily="2" charset="2"/>
              <a:buChar char="ü"/>
            </a:pPr>
            <a:r>
              <a:rPr lang="es-CO"/>
              <a:t>http://www.ojocientifico.com/4442/que-es-un-atomo</a:t>
            </a:r>
            <a:endParaRPr lang="es-CO" dirty="0" smtClean="0"/>
          </a:p>
          <a:p>
            <a:pPr>
              <a:buFont typeface="Wingdings" panose="05000000000000000000" pitchFamily="2" charset="2"/>
              <a:buChar char="ü"/>
            </a:pPr>
            <a:endParaRPr lang="es-CO" dirty="0" smtClean="0"/>
          </a:p>
          <a:p>
            <a:pPr>
              <a:buFont typeface="Wingdings" panose="05000000000000000000" pitchFamily="2" charset="2"/>
              <a:buChar char="ü"/>
            </a:pPr>
            <a:endParaRPr lang="es-CO" dirty="0" smtClean="0"/>
          </a:p>
          <a:p>
            <a:pPr>
              <a:buFont typeface="Wingdings" panose="05000000000000000000" pitchFamily="2" charset="2"/>
              <a:buChar char="ü"/>
            </a:pPr>
            <a:endParaRPr lang="es-CO" dirty="0" smtClean="0">
              <a:solidFill>
                <a:schemeClr val="bg1"/>
              </a:solidFill>
            </a:endParaRPr>
          </a:p>
          <a:p>
            <a:pPr>
              <a:buFont typeface="Wingdings" panose="05000000000000000000" pitchFamily="2" charset="2"/>
              <a:buChar char="ü"/>
            </a:pPr>
            <a:endParaRPr lang="es-CO" dirty="0" smtClean="0">
              <a:solidFill>
                <a:schemeClr val="bg1"/>
              </a:solidFill>
            </a:endParaRPr>
          </a:p>
          <a:p>
            <a:pPr>
              <a:buFont typeface="Wingdings" panose="05000000000000000000" pitchFamily="2" charset="2"/>
              <a:buChar char="ü"/>
            </a:pPr>
            <a:endParaRPr lang="es-CO" dirty="0">
              <a:solidFill>
                <a:schemeClr val="bg1"/>
              </a:solidFill>
            </a:endParaRPr>
          </a:p>
        </p:txBody>
      </p:sp>
    </p:spTree>
    <p:extLst>
      <p:ext uri="{BB962C8B-B14F-4D97-AF65-F5344CB8AC3E}">
        <p14:creationId xmlns:p14="http://schemas.microsoft.com/office/powerpoint/2010/main" val="2024405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359832"/>
            <a:ext cx="8534400" cy="1507067"/>
          </a:xfrm>
        </p:spPr>
        <p:txBody>
          <a:bodyPr/>
          <a:lstStyle/>
          <a:p>
            <a:r>
              <a:rPr lang="es-CO" b="1" dirty="0" smtClean="0">
                <a:solidFill>
                  <a:schemeClr val="bg1"/>
                </a:solidFill>
              </a:rPr>
              <a:t>LA MATERIA</a:t>
            </a:r>
            <a:endParaRPr lang="es-CO" b="1" dirty="0">
              <a:solidFill>
                <a:schemeClr val="bg1"/>
              </a:solidFill>
            </a:endParaRPr>
          </a:p>
        </p:txBody>
      </p:sp>
      <p:sp>
        <p:nvSpPr>
          <p:cNvPr id="3" name="Marcador de contenido 2"/>
          <p:cNvSpPr>
            <a:spLocks noGrp="1"/>
          </p:cNvSpPr>
          <p:nvPr>
            <p:ph idx="1"/>
          </p:nvPr>
        </p:nvSpPr>
        <p:spPr>
          <a:xfrm>
            <a:off x="684212" y="1574800"/>
            <a:ext cx="10644188" cy="3615267"/>
          </a:xfrm>
        </p:spPr>
        <p:txBody>
          <a:bodyPr/>
          <a:lstStyle/>
          <a:p>
            <a:pPr marL="0" indent="0" algn="just">
              <a:buNone/>
            </a:pPr>
            <a:r>
              <a:rPr lang="es-CO" dirty="0" smtClean="0">
                <a:solidFill>
                  <a:schemeClr val="bg1"/>
                </a:solidFill>
              </a:rPr>
              <a:t>Es todo lo que tiene masa y ocupa un lugar en el espacio. Toda </a:t>
            </a:r>
            <a:r>
              <a:rPr lang="es-CO" dirty="0">
                <a:solidFill>
                  <a:schemeClr val="bg1"/>
                </a:solidFill>
              </a:rPr>
              <a:t>la materia se compone de partículas. Son como pequeñísimas piezas que se unen para formar todo lo que </a:t>
            </a:r>
            <a:r>
              <a:rPr lang="es-CO" dirty="0" smtClean="0">
                <a:solidFill>
                  <a:schemeClr val="bg1"/>
                </a:solidFill>
              </a:rPr>
              <a:t>vemos, tocamos o percibimos. </a:t>
            </a:r>
          </a:p>
          <a:p>
            <a:pPr marL="0" indent="0" algn="just">
              <a:buNone/>
            </a:pPr>
            <a:r>
              <a:rPr lang="es-CO" dirty="0" smtClean="0">
                <a:solidFill>
                  <a:schemeClr val="bg1"/>
                </a:solidFill>
              </a:rPr>
              <a:t>Todo </a:t>
            </a:r>
            <a:r>
              <a:rPr lang="es-CO" dirty="0">
                <a:solidFill>
                  <a:schemeClr val="bg1"/>
                </a:solidFill>
              </a:rPr>
              <a:t>cuanto podemos imaginar, desde un libro, un auto, el computador y hasta la silla en que nos sentamos y el agua que bebemos, o incluso algo intangible como el aire que respiramos, está  hecho de </a:t>
            </a:r>
            <a:r>
              <a:rPr lang="es-CO" dirty="0" smtClean="0">
                <a:solidFill>
                  <a:schemeClr val="bg1"/>
                </a:solidFill>
              </a:rPr>
              <a:t>materia. </a:t>
            </a:r>
          </a:p>
          <a:p>
            <a:pPr marL="0" indent="0" algn="just">
              <a:buNone/>
            </a:pPr>
            <a:r>
              <a:rPr lang="es-CO" b="1" dirty="0" smtClean="0">
                <a:solidFill>
                  <a:schemeClr val="bg1"/>
                </a:solidFill>
              </a:rPr>
              <a:t>Ejemplo</a:t>
            </a:r>
            <a:r>
              <a:rPr lang="es-CO" dirty="0" smtClean="0">
                <a:solidFill>
                  <a:schemeClr val="bg1"/>
                </a:solidFill>
              </a:rPr>
              <a:t>:</a:t>
            </a:r>
            <a:endParaRPr lang="es-CO" dirty="0">
              <a:solidFill>
                <a:schemeClr val="bg1"/>
              </a:solidFill>
            </a:endParaRPr>
          </a:p>
        </p:txBody>
      </p:sp>
      <p:pic>
        <p:nvPicPr>
          <p:cNvPr id="4" name="Imagen 3"/>
          <p:cNvPicPr>
            <a:picLocks noChangeAspect="1"/>
          </p:cNvPicPr>
          <p:nvPr/>
        </p:nvPicPr>
        <p:blipFill>
          <a:blip r:embed="rId2"/>
          <a:stretch>
            <a:fillRect/>
          </a:stretch>
        </p:blipFill>
        <p:spPr>
          <a:xfrm rot="20851939">
            <a:off x="569200" y="4835098"/>
            <a:ext cx="2719837" cy="1430108"/>
          </a:xfrm>
          <a:prstGeom prst="rect">
            <a:avLst/>
          </a:prstGeom>
        </p:spPr>
      </p:pic>
      <p:pic>
        <p:nvPicPr>
          <p:cNvPr id="5" name="Imagen 4"/>
          <p:cNvPicPr>
            <a:picLocks noChangeAspect="1"/>
          </p:cNvPicPr>
          <p:nvPr/>
        </p:nvPicPr>
        <p:blipFill>
          <a:blip r:embed="rId3"/>
          <a:stretch>
            <a:fillRect/>
          </a:stretch>
        </p:blipFill>
        <p:spPr>
          <a:xfrm rot="908597">
            <a:off x="6709489" y="4447378"/>
            <a:ext cx="2050314" cy="1842687"/>
          </a:xfrm>
          <a:prstGeom prst="rect">
            <a:avLst/>
          </a:prstGeom>
        </p:spPr>
      </p:pic>
      <p:pic>
        <p:nvPicPr>
          <p:cNvPr id="6" name="Imagen 5"/>
          <p:cNvPicPr>
            <a:picLocks noChangeAspect="1"/>
          </p:cNvPicPr>
          <p:nvPr/>
        </p:nvPicPr>
        <p:blipFill>
          <a:blip r:embed="rId4"/>
          <a:stretch>
            <a:fillRect/>
          </a:stretch>
        </p:blipFill>
        <p:spPr>
          <a:xfrm rot="934309">
            <a:off x="9115065" y="351523"/>
            <a:ext cx="2316885" cy="1676231"/>
          </a:xfrm>
          <a:prstGeom prst="rect">
            <a:avLst/>
          </a:prstGeom>
        </p:spPr>
      </p:pic>
      <p:pic>
        <p:nvPicPr>
          <p:cNvPr id="7" name="Imagen 6"/>
          <p:cNvPicPr>
            <a:picLocks noChangeAspect="1"/>
          </p:cNvPicPr>
          <p:nvPr/>
        </p:nvPicPr>
        <p:blipFill>
          <a:blip r:embed="rId5"/>
          <a:stretch>
            <a:fillRect/>
          </a:stretch>
        </p:blipFill>
        <p:spPr>
          <a:xfrm rot="685605">
            <a:off x="9390086" y="4571753"/>
            <a:ext cx="2657475" cy="1724025"/>
          </a:xfrm>
          <a:prstGeom prst="rect">
            <a:avLst/>
          </a:prstGeom>
        </p:spPr>
      </p:pic>
      <p:pic>
        <p:nvPicPr>
          <p:cNvPr id="8" name="Imagen 7"/>
          <p:cNvPicPr>
            <a:picLocks noChangeAspect="1"/>
          </p:cNvPicPr>
          <p:nvPr/>
        </p:nvPicPr>
        <p:blipFill>
          <a:blip r:embed="rId6"/>
          <a:stretch>
            <a:fillRect/>
          </a:stretch>
        </p:blipFill>
        <p:spPr>
          <a:xfrm rot="428433">
            <a:off x="4227144" y="412802"/>
            <a:ext cx="2334757" cy="1553675"/>
          </a:xfrm>
          <a:prstGeom prst="rect">
            <a:avLst/>
          </a:prstGeom>
        </p:spPr>
      </p:pic>
      <p:pic>
        <p:nvPicPr>
          <p:cNvPr id="9" name="Imagen 8"/>
          <p:cNvPicPr>
            <a:picLocks noChangeAspect="1"/>
          </p:cNvPicPr>
          <p:nvPr/>
        </p:nvPicPr>
        <p:blipFill>
          <a:blip r:embed="rId7"/>
          <a:stretch>
            <a:fillRect/>
          </a:stretch>
        </p:blipFill>
        <p:spPr>
          <a:xfrm>
            <a:off x="3551717" y="5009803"/>
            <a:ext cx="2952683" cy="1330911"/>
          </a:xfrm>
          <a:prstGeom prst="rect">
            <a:avLst/>
          </a:prstGeom>
        </p:spPr>
      </p:pic>
    </p:spTree>
    <p:extLst>
      <p:ext uri="{BB962C8B-B14F-4D97-AF65-F5344CB8AC3E}">
        <p14:creationId xmlns:p14="http://schemas.microsoft.com/office/powerpoint/2010/main" val="28447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1244600" y="114334"/>
            <a:ext cx="9334500" cy="6396373"/>
          </a:xfrm>
          <a:prstGeom prst="rect">
            <a:avLst/>
          </a:prstGeom>
        </p:spPr>
      </p:pic>
    </p:spTree>
    <p:extLst>
      <p:ext uri="{BB962C8B-B14F-4D97-AF65-F5344CB8AC3E}">
        <p14:creationId xmlns:p14="http://schemas.microsoft.com/office/powerpoint/2010/main" val="134775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8700" y="1663700"/>
            <a:ext cx="4838700" cy="4648200"/>
          </a:xfrm>
        </p:spPr>
        <p:txBody>
          <a:bodyPr>
            <a:normAutofit/>
          </a:bodyPr>
          <a:lstStyle/>
          <a:p>
            <a:pPr marL="0" indent="0" algn="just">
              <a:buNone/>
            </a:pPr>
            <a:r>
              <a:rPr lang="es-CO" sz="2800" b="1" dirty="0" smtClean="0">
                <a:solidFill>
                  <a:srgbClr val="C00000"/>
                </a:solidFill>
              </a:rPr>
              <a:t>Propiedades Específicas: </a:t>
            </a:r>
          </a:p>
          <a:p>
            <a:pPr marL="0" indent="0" algn="just">
              <a:buNone/>
            </a:pPr>
            <a:r>
              <a:rPr lang="es-CO" dirty="0" smtClean="0">
                <a:solidFill>
                  <a:schemeClr val="bg1"/>
                </a:solidFill>
              </a:rPr>
              <a:t>Son las que hacen que los materiales se diferencien entre sí.</a:t>
            </a:r>
          </a:p>
          <a:p>
            <a:pPr marL="0" indent="0" algn="just">
              <a:buNone/>
            </a:pPr>
            <a:endParaRPr lang="es-CO" dirty="0">
              <a:solidFill>
                <a:schemeClr val="bg1"/>
              </a:solidFill>
            </a:endParaRPr>
          </a:p>
          <a:p>
            <a:pPr marL="0" indent="0" algn="just">
              <a:buNone/>
            </a:pPr>
            <a:r>
              <a:rPr lang="es-CO" b="1" dirty="0" smtClean="0">
                <a:solidFill>
                  <a:schemeClr val="bg1"/>
                </a:solidFill>
              </a:rPr>
              <a:t>Ejemplo</a:t>
            </a:r>
            <a:r>
              <a:rPr lang="es-CO" dirty="0" smtClean="0">
                <a:solidFill>
                  <a:schemeClr val="bg1"/>
                </a:solidFill>
              </a:rPr>
              <a:t>: Color, forma, sabor, olor</a:t>
            </a:r>
          </a:p>
          <a:p>
            <a:pPr marL="0" indent="0" algn="just">
              <a:buNone/>
            </a:pPr>
            <a:r>
              <a:rPr lang="es-CO" dirty="0">
                <a:solidFill>
                  <a:schemeClr val="bg1"/>
                </a:solidFill>
              </a:rPr>
              <a:t>Observa la manzana y el pomelo de la imagen. Las dos frutas tienen aproximadamente la misma masa y volumen, pero claramente no son la misma materia. Se diferencian en el color, el sabor..</a:t>
            </a:r>
            <a:endParaRPr lang="es-CO" dirty="0" smtClean="0">
              <a:solidFill>
                <a:schemeClr val="bg1"/>
              </a:solidFill>
            </a:endParaRPr>
          </a:p>
          <a:p>
            <a:pPr marL="0" indent="0" algn="just">
              <a:buNone/>
            </a:pPr>
            <a:endParaRPr lang="es-CO" dirty="0">
              <a:solidFill>
                <a:schemeClr val="bg1"/>
              </a:solidFill>
            </a:endParaRPr>
          </a:p>
        </p:txBody>
      </p:sp>
      <p:sp>
        <p:nvSpPr>
          <p:cNvPr id="10" name="Recortar y redondear rectángulo de esquina sencilla 9"/>
          <p:cNvSpPr/>
          <p:nvPr/>
        </p:nvSpPr>
        <p:spPr>
          <a:xfrm>
            <a:off x="3028310" y="114300"/>
            <a:ext cx="6923882" cy="1104900"/>
          </a:xfrm>
          <a:prstGeom prst="snip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PROPIEDADADES DE LA MATERIA</a:t>
            </a:r>
            <a:endParaRPr lang="es-CO" sz="3200" dirty="0"/>
          </a:p>
        </p:txBody>
      </p:sp>
      <p:pic>
        <p:nvPicPr>
          <p:cNvPr id="2" name="Imagen 1"/>
          <p:cNvPicPr>
            <a:picLocks noChangeAspect="1"/>
          </p:cNvPicPr>
          <p:nvPr/>
        </p:nvPicPr>
        <p:blipFill>
          <a:blip r:embed="rId2"/>
          <a:stretch>
            <a:fillRect/>
          </a:stretch>
        </p:blipFill>
        <p:spPr>
          <a:xfrm>
            <a:off x="7507034" y="2032000"/>
            <a:ext cx="3516566" cy="4008394"/>
          </a:xfrm>
          <a:prstGeom prst="rect">
            <a:avLst/>
          </a:prstGeom>
        </p:spPr>
      </p:pic>
    </p:spTree>
    <p:extLst>
      <p:ext uri="{BB962C8B-B14F-4D97-AF65-F5344CB8AC3E}">
        <p14:creationId xmlns:p14="http://schemas.microsoft.com/office/powerpoint/2010/main" val="353105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3300" y="431800"/>
            <a:ext cx="10185400" cy="838200"/>
          </a:xfrm>
        </p:spPr>
        <p:txBody>
          <a:bodyPr>
            <a:normAutofit/>
          </a:bodyPr>
          <a:lstStyle/>
          <a:p>
            <a:pPr marL="0" indent="0" algn="just">
              <a:buNone/>
            </a:pPr>
            <a:r>
              <a:rPr lang="es-CO" dirty="0">
                <a:solidFill>
                  <a:schemeClr val="bg1"/>
                </a:solidFill>
              </a:rPr>
              <a:t>Cada tipo de materia tiene sus propiedades específicas. Algunas de estas propiedades hacen a los materiales útiles para determinadas aplicaciones: </a:t>
            </a:r>
          </a:p>
        </p:txBody>
      </p:sp>
      <p:graphicFrame>
        <p:nvGraphicFramePr>
          <p:cNvPr id="5" name="Tabla 4"/>
          <p:cNvGraphicFramePr>
            <a:graphicFrameLocks noGrp="1"/>
          </p:cNvGraphicFramePr>
          <p:nvPr>
            <p:extLst>
              <p:ext uri="{D42A27DB-BD31-4B8C-83A1-F6EECF244321}">
                <p14:modId xmlns:p14="http://schemas.microsoft.com/office/powerpoint/2010/main" val="290842336"/>
              </p:ext>
            </p:extLst>
          </p:nvPr>
        </p:nvGraphicFramePr>
        <p:xfrm>
          <a:off x="1447799" y="1549400"/>
          <a:ext cx="8782050" cy="4572000"/>
        </p:xfrm>
        <a:graphic>
          <a:graphicData uri="http://schemas.openxmlformats.org/drawingml/2006/table">
            <a:tbl>
              <a:tblPr firstRow="1" bandRow="1">
                <a:tableStyleId>{5C22544A-7EE6-4342-B048-85BDC9FD1C3A}</a:tableStyleId>
              </a:tblPr>
              <a:tblGrid>
                <a:gridCol w="2927350"/>
                <a:gridCol w="2927350"/>
                <a:gridCol w="2927350"/>
              </a:tblGrid>
              <a:tr h="2597727">
                <a:tc>
                  <a:txBody>
                    <a:bodyPr/>
                    <a:lstStyle/>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a:p>
                  </a:txBody>
                  <a:tc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tcPr>
                </a:tc>
                <a:tc>
                  <a:txBody>
                    <a:bodyPr/>
                    <a:lstStyle/>
                    <a:p>
                      <a:endParaRPr lang="es-CO" dirty="0"/>
                    </a:p>
                  </a:txBody>
                  <a:tc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tcPr>
                </a:tc>
                <a:tc>
                  <a:txBody>
                    <a:bodyPr/>
                    <a:lstStyle/>
                    <a:p>
                      <a:endParaRPr lang="es-CO" dirty="0"/>
                    </a:p>
                  </a:txBody>
                  <a:tc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tcPr>
                </a:tc>
              </a:tr>
              <a:tr h="1974273">
                <a:tc>
                  <a:txBody>
                    <a:bodyPr/>
                    <a:lstStyle/>
                    <a:p>
                      <a:r>
                        <a:rPr lang="es-CO" sz="1800" b="0" i="0" kern="1200" dirty="0" smtClean="0">
                          <a:solidFill>
                            <a:schemeClr val="dk1"/>
                          </a:solidFill>
                          <a:effectLst/>
                          <a:latin typeface="+mn-lt"/>
                          <a:ea typeface="+mn-ea"/>
                          <a:cs typeface="+mn-cs"/>
                        </a:rPr>
                        <a:t>El vidrio es duro y transparente. Se emplea para producir recipientes, ventanas y lentes para gafas.</a:t>
                      </a:r>
                      <a:endParaRPr lang="es-CO" dirty="0"/>
                    </a:p>
                  </a:txBody>
                  <a:tc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tcPr>
                </a:tc>
                <a:tc>
                  <a:txBody>
                    <a:bodyPr/>
                    <a:lstStyle/>
                    <a:p>
                      <a:r>
                        <a:rPr lang="es-CO" sz="1800" b="0" i="0" kern="1200" dirty="0" smtClean="0">
                          <a:solidFill>
                            <a:schemeClr val="dk1"/>
                          </a:solidFill>
                          <a:effectLst/>
                          <a:latin typeface="+mn-lt"/>
                          <a:ea typeface="+mn-ea"/>
                          <a:cs typeface="+mn-cs"/>
                        </a:rPr>
                        <a:t>El cobre es </a:t>
                      </a:r>
                      <a:r>
                        <a:rPr lang="es-CO" sz="1800" b="0" i="0" u="none" strike="noStrike" kern="1200" dirty="0" smtClean="0">
                          <a:solidFill>
                            <a:schemeClr val="dk1"/>
                          </a:solidFill>
                          <a:effectLst/>
                          <a:latin typeface="+mn-lt"/>
                          <a:ea typeface="+mn-ea"/>
                          <a:cs typeface="+mn-cs"/>
                        </a:rPr>
                        <a:t>dúctil</a:t>
                      </a:r>
                      <a:r>
                        <a:rPr lang="es-CO" sz="1800" b="0" i="0" kern="1200" dirty="0" smtClean="0">
                          <a:solidFill>
                            <a:schemeClr val="dk1"/>
                          </a:solidFill>
                          <a:effectLst/>
                          <a:latin typeface="+mn-lt"/>
                          <a:ea typeface="+mn-ea"/>
                          <a:cs typeface="+mn-cs"/>
                        </a:rPr>
                        <a:t>, </a:t>
                      </a:r>
                      <a:r>
                        <a:rPr lang="es-CO" sz="1800" b="0" i="0" u="none" strike="noStrike" kern="1200" dirty="0" smtClean="0">
                          <a:solidFill>
                            <a:schemeClr val="dk1"/>
                          </a:solidFill>
                          <a:effectLst/>
                          <a:latin typeface="+mn-lt"/>
                          <a:ea typeface="+mn-ea"/>
                          <a:cs typeface="+mn-cs"/>
                        </a:rPr>
                        <a:t>maleable</a:t>
                      </a:r>
                      <a:r>
                        <a:rPr lang="es-CO" sz="1800" b="0" i="0" kern="1200" dirty="0" smtClean="0">
                          <a:solidFill>
                            <a:schemeClr val="dk1"/>
                          </a:solidFill>
                          <a:effectLst/>
                          <a:latin typeface="+mn-lt"/>
                          <a:ea typeface="+mn-ea"/>
                          <a:cs typeface="+mn-cs"/>
                        </a:rPr>
                        <a:t> y  </a:t>
                      </a:r>
                      <a:r>
                        <a:rPr lang="es-CO" sz="1800" b="0" i="0" u="none" strike="noStrike" kern="1200" dirty="0" smtClean="0">
                          <a:solidFill>
                            <a:schemeClr val="dk1"/>
                          </a:solidFill>
                          <a:effectLst/>
                          <a:latin typeface="+mn-lt"/>
                          <a:ea typeface="+mn-ea"/>
                          <a:cs typeface="+mn-cs"/>
                        </a:rPr>
                        <a:t>conductor eléctrico</a:t>
                      </a:r>
                      <a:r>
                        <a:rPr lang="es-CO" sz="1800" b="0" i="0" kern="1200" dirty="0" smtClean="0">
                          <a:solidFill>
                            <a:schemeClr val="dk1"/>
                          </a:solidFill>
                          <a:effectLst/>
                          <a:latin typeface="+mn-lt"/>
                          <a:ea typeface="+mn-ea"/>
                          <a:cs typeface="+mn-cs"/>
                        </a:rPr>
                        <a:t> . </a:t>
                      </a:r>
                      <a:r>
                        <a:rPr lang="es-CO" dirty="0" smtClean="0"/>
                        <a:t/>
                      </a:r>
                      <a:br>
                        <a:rPr lang="es-CO" dirty="0" smtClean="0"/>
                      </a:br>
                      <a:r>
                        <a:rPr lang="es-CO" sz="1800" b="0" i="0" kern="1200" dirty="0" smtClean="0">
                          <a:solidFill>
                            <a:schemeClr val="dk1"/>
                          </a:solidFill>
                          <a:effectLst/>
                          <a:latin typeface="+mn-lt"/>
                          <a:ea typeface="+mn-ea"/>
                          <a:cs typeface="+mn-cs"/>
                        </a:rPr>
                        <a:t> Por eso se usa para fabricar cables y utensilios de cocina.</a:t>
                      </a:r>
                      <a:endParaRPr lang="es-CO" dirty="0"/>
                    </a:p>
                  </a:txBody>
                  <a:tc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tcPr>
                </a:tc>
                <a:tc>
                  <a:txBody>
                    <a:bodyPr/>
                    <a:lstStyle/>
                    <a:p>
                      <a:r>
                        <a:rPr lang="es-CO" sz="1800" b="0" i="0" kern="1200" dirty="0" smtClean="0">
                          <a:solidFill>
                            <a:schemeClr val="dk1"/>
                          </a:solidFill>
                          <a:effectLst/>
                          <a:latin typeface="+mn-lt"/>
                          <a:ea typeface="+mn-ea"/>
                          <a:cs typeface="+mn-cs"/>
                        </a:rPr>
                        <a:t>La lana se utiliza en la confección de prendas de abrigo porque es un buen </a:t>
                      </a:r>
                      <a:r>
                        <a:rPr lang="es-CO" sz="1800" b="0" i="0" u="none" strike="noStrike" kern="1200" dirty="0" smtClean="0">
                          <a:solidFill>
                            <a:schemeClr val="dk1"/>
                          </a:solidFill>
                          <a:effectLst/>
                          <a:latin typeface="+mn-lt"/>
                          <a:ea typeface="+mn-ea"/>
                          <a:cs typeface="+mn-cs"/>
                        </a:rPr>
                        <a:t>aislante </a:t>
                      </a:r>
                      <a:br>
                        <a:rPr lang="es-CO" sz="1800" b="0" i="0" u="none" strike="noStrike" kern="1200" dirty="0" smtClean="0">
                          <a:solidFill>
                            <a:schemeClr val="dk1"/>
                          </a:solidFill>
                          <a:effectLst/>
                          <a:latin typeface="+mn-lt"/>
                          <a:ea typeface="+mn-ea"/>
                          <a:cs typeface="+mn-cs"/>
                        </a:rPr>
                      </a:br>
                      <a:r>
                        <a:rPr lang="es-CO" sz="1800" b="0" i="0" u="none" strike="noStrike" kern="1200" dirty="0" smtClean="0">
                          <a:solidFill>
                            <a:schemeClr val="dk1"/>
                          </a:solidFill>
                          <a:effectLst/>
                          <a:latin typeface="+mn-lt"/>
                          <a:ea typeface="+mn-ea"/>
                          <a:cs typeface="+mn-cs"/>
                        </a:rPr>
                        <a:t> térmico</a:t>
                      </a:r>
                      <a:r>
                        <a:rPr lang="es-CO" sz="1800" b="0" i="0" kern="1200" dirty="0" smtClean="0">
                          <a:solidFill>
                            <a:schemeClr val="dk1"/>
                          </a:solidFill>
                          <a:effectLst/>
                          <a:latin typeface="+mn-lt"/>
                          <a:ea typeface="+mn-ea"/>
                          <a:cs typeface="+mn-cs"/>
                        </a:rPr>
                        <a:t>.</a:t>
                      </a:r>
                      <a:endParaRPr lang="es-CO" dirty="0"/>
                    </a:p>
                  </a:txBody>
                  <a:tc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tcPr>
                </a:tc>
              </a:tr>
            </a:tbl>
          </a:graphicData>
        </a:graphic>
      </p:graphicFrame>
      <p:pic>
        <p:nvPicPr>
          <p:cNvPr id="6" name="Imagen 5"/>
          <p:cNvPicPr>
            <a:picLocks noChangeAspect="1"/>
          </p:cNvPicPr>
          <p:nvPr/>
        </p:nvPicPr>
        <p:blipFill>
          <a:blip r:embed="rId2"/>
          <a:stretch>
            <a:fillRect/>
          </a:stretch>
        </p:blipFill>
        <p:spPr>
          <a:xfrm>
            <a:off x="1555750" y="2036760"/>
            <a:ext cx="2705100" cy="1571625"/>
          </a:xfrm>
          <a:prstGeom prst="rect">
            <a:avLst/>
          </a:prstGeom>
        </p:spPr>
      </p:pic>
      <p:grpSp>
        <p:nvGrpSpPr>
          <p:cNvPr id="11" name="Grupo 10"/>
          <p:cNvGrpSpPr/>
          <p:nvPr/>
        </p:nvGrpSpPr>
        <p:grpSpPr>
          <a:xfrm>
            <a:off x="4719637" y="1855786"/>
            <a:ext cx="5287963" cy="1990725"/>
            <a:chOff x="4719637" y="1855786"/>
            <a:chExt cx="5287963" cy="1990725"/>
          </a:xfrm>
        </p:grpSpPr>
        <p:pic>
          <p:nvPicPr>
            <p:cNvPr id="7" name="Imagen 6"/>
            <p:cNvPicPr>
              <a:picLocks noChangeAspect="1"/>
            </p:cNvPicPr>
            <p:nvPr/>
          </p:nvPicPr>
          <p:blipFill>
            <a:blip r:embed="rId3"/>
            <a:stretch>
              <a:fillRect/>
            </a:stretch>
          </p:blipFill>
          <p:spPr>
            <a:xfrm>
              <a:off x="4719637" y="1855786"/>
              <a:ext cx="2295525" cy="1990725"/>
            </a:xfrm>
            <a:prstGeom prst="rect">
              <a:avLst/>
            </a:prstGeom>
          </p:spPr>
        </p:pic>
        <p:pic>
          <p:nvPicPr>
            <p:cNvPr id="8" name="Imagen 7"/>
            <p:cNvPicPr>
              <a:picLocks noChangeAspect="1"/>
            </p:cNvPicPr>
            <p:nvPr/>
          </p:nvPicPr>
          <p:blipFill>
            <a:blip r:embed="rId4"/>
            <a:stretch>
              <a:fillRect/>
            </a:stretch>
          </p:blipFill>
          <p:spPr>
            <a:xfrm>
              <a:off x="7645400" y="1855786"/>
              <a:ext cx="2362200" cy="1933575"/>
            </a:xfrm>
            <a:prstGeom prst="rect">
              <a:avLst/>
            </a:prstGeom>
          </p:spPr>
        </p:pic>
      </p:grpSp>
    </p:spTree>
    <p:extLst>
      <p:ext uri="{BB962C8B-B14F-4D97-AF65-F5344CB8AC3E}">
        <p14:creationId xmlns:p14="http://schemas.microsoft.com/office/powerpoint/2010/main" val="97289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9500" y="2324100"/>
            <a:ext cx="4838700" cy="2400300"/>
          </a:xfrm>
        </p:spPr>
        <p:txBody>
          <a:bodyPr>
            <a:normAutofit/>
          </a:bodyPr>
          <a:lstStyle/>
          <a:p>
            <a:pPr marL="0" indent="0" algn="just">
              <a:buNone/>
            </a:pPr>
            <a:r>
              <a:rPr lang="es-CO" b="1" dirty="0" smtClean="0">
                <a:solidFill>
                  <a:schemeClr val="bg1"/>
                </a:solidFill>
              </a:rPr>
              <a:t>Propiedades Físicas: </a:t>
            </a:r>
            <a:r>
              <a:rPr lang="es-CO" dirty="0">
                <a:solidFill>
                  <a:schemeClr val="bg1"/>
                </a:solidFill>
              </a:rPr>
              <a:t>no sirven para identificar la sustancia de la que está compuesta la </a:t>
            </a:r>
            <a:r>
              <a:rPr lang="es-CO" dirty="0" smtClean="0">
                <a:solidFill>
                  <a:schemeClr val="bg1"/>
                </a:solidFill>
              </a:rPr>
              <a:t>materia. </a:t>
            </a:r>
            <a:r>
              <a:rPr lang="es-CO" dirty="0">
                <a:solidFill>
                  <a:schemeClr val="bg1"/>
                </a:solidFill>
              </a:rPr>
              <a:t>S</a:t>
            </a:r>
            <a:r>
              <a:rPr lang="es-CO" dirty="0" smtClean="0">
                <a:solidFill>
                  <a:schemeClr val="bg1"/>
                </a:solidFill>
              </a:rPr>
              <a:t>on </a:t>
            </a:r>
            <a:r>
              <a:rPr lang="es-CO" dirty="0">
                <a:solidFill>
                  <a:schemeClr val="bg1"/>
                </a:solidFill>
              </a:rPr>
              <a:t>aquellas en las que se mantienen las propiedades originales de la sustancia, ya que sus moléculas no se </a:t>
            </a:r>
            <a:r>
              <a:rPr lang="es-CO" dirty="0" smtClean="0">
                <a:solidFill>
                  <a:schemeClr val="bg1"/>
                </a:solidFill>
              </a:rPr>
              <a:t>modifican.</a:t>
            </a:r>
          </a:p>
          <a:p>
            <a:pPr marL="0" indent="0" algn="just">
              <a:buNone/>
            </a:pPr>
            <a:endParaRPr lang="es-CO" dirty="0">
              <a:solidFill>
                <a:schemeClr val="bg1"/>
              </a:solidFill>
            </a:endParaRPr>
          </a:p>
        </p:txBody>
      </p:sp>
      <p:sp>
        <p:nvSpPr>
          <p:cNvPr id="10" name="Recortar y redondear rectángulo de esquina sencilla 9"/>
          <p:cNvSpPr/>
          <p:nvPr/>
        </p:nvSpPr>
        <p:spPr>
          <a:xfrm>
            <a:off x="3028310" y="114300"/>
            <a:ext cx="6923882" cy="1104900"/>
          </a:xfrm>
          <a:prstGeom prst="snip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PROPIEDADADES DE LA MATERIA</a:t>
            </a:r>
            <a:endParaRPr lang="es-CO" sz="3200" dirty="0"/>
          </a:p>
        </p:txBody>
      </p:sp>
      <p:grpSp>
        <p:nvGrpSpPr>
          <p:cNvPr id="16" name="Grupo 15"/>
          <p:cNvGrpSpPr/>
          <p:nvPr/>
        </p:nvGrpSpPr>
        <p:grpSpPr>
          <a:xfrm>
            <a:off x="4420151" y="1219200"/>
            <a:ext cx="4140200" cy="1041400"/>
            <a:chOff x="3822700" y="1574800"/>
            <a:chExt cx="4686300" cy="1503802"/>
          </a:xfrm>
        </p:grpSpPr>
        <p:pic>
          <p:nvPicPr>
            <p:cNvPr id="13" name="Imagen 12"/>
            <p:cNvPicPr>
              <a:picLocks noChangeAspect="1"/>
            </p:cNvPicPr>
            <p:nvPr/>
          </p:nvPicPr>
          <p:blipFill>
            <a:blip r:embed="rId2"/>
            <a:stretch>
              <a:fillRect/>
            </a:stretch>
          </p:blipFill>
          <p:spPr>
            <a:xfrm>
              <a:off x="3822700" y="1574800"/>
              <a:ext cx="2501900" cy="1503802"/>
            </a:xfrm>
            <a:prstGeom prst="rect">
              <a:avLst/>
            </a:prstGeom>
          </p:spPr>
        </p:pic>
        <p:pic>
          <p:nvPicPr>
            <p:cNvPr id="15" name="Imagen 14"/>
            <p:cNvPicPr>
              <a:picLocks noChangeAspect="1"/>
            </p:cNvPicPr>
            <p:nvPr/>
          </p:nvPicPr>
          <p:blipFill>
            <a:blip r:embed="rId2"/>
            <a:stretch>
              <a:fillRect/>
            </a:stretch>
          </p:blipFill>
          <p:spPr>
            <a:xfrm flipH="1">
              <a:off x="6324600" y="1574800"/>
              <a:ext cx="2184400" cy="1503802"/>
            </a:xfrm>
            <a:prstGeom prst="rect">
              <a:avLst/>
            </a:prstGeom>
          </p:spPr>
        </p:pic>
      </p:grpSp>
      <p:sp>
        <p:nvSpPr>
          <p:cNvPr id="18" name="Marcador de contenido 2"/>
          <p:cNvSpPr txBox="1">
            <a:spLocks/>
          </p:cNvSpPr>
          <p:nvPr/>
        </p:nvSpPr>
        <p:spPr>
          <a:xfrm>
            <a:off x="6490251" y="2165350"/>
            <a:ext cx="4838700" cy="24003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CO" b="1" dirty="0" smtClean="0">
                <a:solidFill>
                  <a:schemeClr val="bg1"/>
                </a:solidFill>
              </a:rPr>
              <a:t>Propiedades Químicas</a:t>
            </a:r>
            <a:r>
              <a:rPr lang="es-CO" dirty="0" smtClean="0">
                <a:solidFill>
                  <a:schemeClr val="bg1"/>
                </a:solidFill>
              </a:rPr>
              <a:t>: </a:t>
            </a:r>
            <a:r>
              <a:rPr lang="es-CO" dirty="0">
                <a:solidFill>
                  <a:schemeClr val="bg1"/>
                </a:solidFill>
              </a:rPr>
              <a:t>nos permiten determinar la naturaleza de la sustancia que estudiamos</a:t>
            </a:r>
            <a:r>
              <a:rPr lang="es-CO" dirty="0" smtClean="0">
                <a:solidFill>
                  <a:schemeClr val="bg1"/>
                </a:solidFill>
              </a:rPr>
              <a:t>. </a:t>
            </a:r>
            <a:r>
              <a:rPr lang="es-CO" dirty="0">
                <a:solidFill>
                  <a:schemeClr val="bg1"/>
                </a:solidFill>
              </a:rPr>
              <a:t> las sustancias se transforman en otras, debido a que los átomos que componen las moléculas se separan formando nuevas moléculas.</a:t>
            </a:r>
          </a:p>
        </p:txBody>
      </p:sp>
      <p:sp>
        <p:nvSpPr>
          <p:cNvPr id="20" name="Llamada rectangular redondeada 19"/>
          <p:cNvSpPr/>
          <p:nvPr/>
        </p:nvSpPr>
        <p:spPr>
          <a:xfrm>
            <a:off x="826050" y="4565651"/>
            <a:ext cx="4152350" cy="1898650"/>
          </a:xfrm>
          <a:prstGeom prst="wedgeRoundRectCallout">
            <a:avLst>
              <a:gd name="adj1" fmla="val 32961"/>
              <a:gd name="adj2" fmla="val -71433"/>
              <a:gd name="adj3" fmla="val 16667"/>
            </a:avLst>
          </a:prstGeom>
          <a:gradFill flip="none" rotWithShape="1">
            <a:gsLst>
              <a:gs pos="0">
                <a:srgbClr val="EB9FC7">
                  <a:shade val="30000"/>
                  <a:satMod val="115000"/>
                </a:srgbClr>
              </a:gs>
              <a:gs pos="50000">
                <a:srgbClr val="EB9FC7">
                  <a:shade val="67500"/>
                  <a:satMod val="115000"/>
                </a:srgbClr>
              </a:gs>
              <a:gs pos="100000">
                <a:srgbClr val="EB9FC7">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smtClean="0">
                <a:solidFill>
                  <a:schemeClr val="bg1"/>
                </a:solidFill>
              </a:rPr>
              <a:t>Masa, 				Longitud</a:t>
            </a:r>
          </a:p>
          <a:p>
            <a:pPr algn="just"/>
            <a:r>
              <a:rPr lang="es-CO" dirty="0" smtClean="0">
                <a:solidFill>
                  <a:schemeClr val="bg1"/>
                </a:solidFill>
              </a:rPr>
              <a:t>Volumen, 			Peso</a:t>
            </a:r>
          </a:p>
          <a:p>
            <a:pPr algn="just"/>
            <a:r>
              <a:rPr lang="es-CO" dirty="0" smtClean="0">
                <a:solidFill>
                  <a:schemeClr val="bg1"/>
                </a:solidFill>
              </a:rPr>
              <a:t>Temperatura,		Densidad</a:t>
            </a:r>
          </a:p>
          <a:p>
            <a:pPr algn="just"/>
            <a:r>
              <a:rPr lang="es-CO" dirty="0" smtClean="0">
                <a:solidFill>
                  <a:schemeClr val="bg1"/>
                </a:solidFill>
              </a:rPr>
              <a:t>Dureza, 				Elasticidad</a:t>
            </a:r>
          </a:p>
          <a:p>
            <a:pPr algn="just"/>
            <a:r>
              <a:rPr lang="es-CO" dirty="0" smtClean="0">
                <a:solidFill>
                  <a:schemeClr val="bg1"/>
                </a:solidFill>
              </a:rPr>
              <a:t>Entre otros</a:t>
            </a:r>
            <a:endParaRPr lang="es-CO" dirty="0">
              <a:solidFill>
                <a:schemeClr val="bg1"/>
              </a:solidFill>
            </a:endParaRPr>
          </a:p>
        </p:txBody>
      </p:sp>
      <p:sp>
        <p:nvSpPr>
          <p:cNvPr id="21" name="Llamada rectangular redondeada 20"/>
          <p:cNvSpPr/>
          <p:nvPr/>
        </p:nvSpPr>
        <p:spPr>
          <a:xfrm>
            <a:off x="7354402" y="4724400"/>
            <a:ext cx="4100998" cy="1943100"/>
          </a:xfrm>
          <a:prstGeom prst="wedgeRoundRectCallout">
            <a:avLst>
              <a:gd name="adj1" fmla="val -36965"/>
              <a:gd name="adj2" fmla="val -66312"/>
              <a:gd name="adj3" fmla="val 16667"/>
            </a:avLst>
          </a:prstGeom>
          <a:gradFill flip="none" rotWithShape="1">
            <a:gsLst>
              <a:gs pos="0">
                <a:srgbClr val="EB9FC7">
                  <a:shade val="30000"/>
                  <a:satMod val="115000"/>
                </a:srgbClr>
              </a:gs>
              <a:gs pos="50000">
                <a:srgbClr val="EB9FC7">
                  <a:shade val="67500"/>
                  <a:satMod val="115000"/>
                </a:srgbClr>
              </a:gs>
              <a:gs pos="100000">
                <a:srgbClr val="EB9FC7">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err="1" smtClean="0">
                <a:solidFill>
                  <a:schemeClr val="bg1"/>
                </a:solidFill>
              </a:rPr>
              <a:t>Corrosividad</a:t>
            </a:r>
            <a:r>
              <a:rPr lang="es-CO" dirty="0" smtClean="0">
                <a:solidFill>
                  <a:schemeClr val="bg1"/>
                </a:solidFill>
              </a:rPr>
              <a:t>		Acidez</a:t>
            </a:r>
          </a:p>
          <a:p>
            <a:pPr algn="just"/>
            <a:r>
              <a:rPr lang="es-CO" dirty="0" smtClean="0">
                <a:solidFill>
                  <a:schemeClr val="bg1"/>
                </a:solidFill>
              </a:rPr>
              <a:t>Reactividad			Combustión	</a:t>
            </a:r>
          </a:p>
          <a:p>
            <a:pPr algn="just"/>
            <a:r>
              <a:rPr lang="es-CO" dirty="0" smtClean="0">
                <a:solidFill>
                  <a:schemeClr val="bg1"/>
                </a:solidFill>
              </a:rPr>
              <a:t>Poder calorífico		entre otros</a:t>
            </a:r>
          </a:p>
        </p:txBody>
      </p:sp>
    </p:spTree>
    <p:extLst>
      <p:ext uri="{BB962C8B-B14F-4D97-AF65-F5344CB8AC3E}">
        <p14:creationId xmlns:p14="http://schemas.microsoft.com/office/powerpoint/2010/main" val="94721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8"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y redondear rectángulo de esquina sencilla 5"/>
          <p:cNvSpPr/>
          <p:nvPr/>
        </p:nvSpPr>
        <p:spPr>
          <a:xfrm>
            <a:off x="3422685" y="184698"/>
            <a:ext cx="4947782" cy="6191576"/>
          </a:xfrm>
          <a:prstGeom prst="snip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81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dirty="0" smtClean="0">
                <a:solidFill>
                  <a:schemeClr val="bg1"/>
                </a:solidFill>
              </a:rPr>
              <a:t>Alfred </a:t>
            </a:r>
            <a:r>
              <a:rPr lang="es-CO" sz="2000" dirty="0" err="1" smtClean="0">
                <a:solidFill>
                  <a:schemeClr val="bg1"/>
                </a:solidFill>
              </a:rPr>
              <a:t>Bernhard</a:t>
            </a:r>
            <a:r>
              <a:rPr lang="es-CO" sz="2000" dirty="0" smtClean="0">
                <a:solidFill>
                  <a:schemeClr val="bg1"/>
                </a:solidFill>
              </a:rPr>
              <a:t> Nobel (1833-1896), </a:t>
            </a:r>
            <a:r>
              <a:rPr lang="es-CO" sz="2000" b="1" dirty="0" smtClean="0">
                <a:solidFill>
                  <a:srgbClr val="FF0000"/>
                </a:solidFill>
              </a:rPr>
              <a:t>ingeniero químico</a:t>
            </a:r>
            <a:r>
              <a:rPr lang="es-CO" sz="2000" dirty="0" smtClean="0">
                <a:solidFill>
                  <a:schemeClr val="bg1"/>
                </a:solidFill>
              </a:rPr>
              <a:t>, nacido en Estocolmo, Suecia, inventó la </a:t>
            </a:r>
            <a:r>
              <a:rPr lang="es-CO" sz="2000" b="1" dirty="0" smtClean="0">
                <a:solidFill>
                  <a:srgbClr val="FF0000"/>
                </a:solidFill>
              </a:rPr>
              <a:t>dinamita</a:t>
            </a:r>
            <a:r>
              <a:rPr lang="es-CO" sz="2000" dirty="0" smtClean="0">
                <a:solidFill>
                  <a:schemeClr val="bg1"/>
                </a:solidFill>
              </a:rPr>
              <a:t>, que es un explosivo de mucha importancia para la industria de la construcción y la minería. Además inventó la </a:t>
            </a:r>
            <a:r>
              <a:rPr lang="es-CO" sz="2000" b="1" dirty="0" smtClean="0">
                <a:solidFill>
                  <a:srgbClr val="FF0000"/>
                </a:solidFill>
              </a:rPr>
              <a:t>pólvora sin humo</a:t>
            </a:r>
            <a:r>
              <a:rPr lang="es-CO" sz="2000" dirty="0" smtClean="0">
                <a:solidFill>
                  <a:schemeClr val="bg1"/>
                </a:solidFill>
              </a:rPr>
              <a:t>. Algunos de sus inventos fueron utilizados también por la industria militar, lo que chocaba con sus ideas pacifistas. Por esta razón decidió dejar la mayor parte de su fortuna a la </a:t>
            </a:r>
            <a:r>
              <a:rPr lang="es-CO" sz="2000" b="1" dirty="0" smtClean="0">
                <a:solidFill>
                  <a:srgbClr val="FF0000"/>
                </a:solidFill>
              </a:rPr>
              <a:t>Fundación Nobel</a:t>
            </a:r>
            <a:r>
              <a:rPr lang="es-CO" sz="2000" dirty="0" smtClean="0">
                <a:solidFill>
                  <a:schemeClr val="bg1"/>
                </a:solidFill>
              </a:rPr>
              <a:t>, con el fin de premiar económicamente a hombres y mujeres bienhechores de la humanidad.</a:t>
            </a:r>
            <a:endParaRPr lang="es-CO" sz="2000" dirty="0">
              <a:solidFill>
                <a:schemeClr val="bg1"/>
              </a:solidFill>
            </a:endParaRPr>
          </a:p>
        </p:txBody>
      </p:sp>
      <p:grpSp>
        <p:nvGrpSpPr>
          <p:cNvPr id="14" name="Grupo 13"/>
          <p:cNvGrpSpPr/>
          <p:nvPr/>
        </p:nvGrpSpPr>
        <p:grpSpPr>
          <a:xfrm>
            <a:off x="95609" y="184698"/>
            <a:ext cx="2505205" cy="3469710"/>
            <a:chOff x="8630433" y="676405"/>
            <a:chExt cx="2505205" cy="346971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12" name="Llamada rectangular 11"/>
            <p:cNvSpPr/>
            <p:nvPr/>
          </p:nvSpPr>
          <p:spPr>
            <a:xfrm>
              <a:off x="8630433" y="676405"/>
              <a:ext cx="2505205" cy="3469710"/>
            </a:xfrm>
            <a:prstGeom prst="wedgeRectCallout">
              <a:avLst>
                <a:gd name="adj1" fmla="val 79167"/>
                <a:gd name="adj2" fmla="val -2482"/>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Imagen 21"/>
            <p:cNvPicPr>
              <a:picLocks noChangeAspect="1"/>
            </p:cNvPicPr>
            <p:nvPr/>
          </p:nvPicPr>
          <p:blipFill>
            <a:blip r:embed="rId2"/>
            <a:stretch>
              <a:fillRect/>
            </a:stretch>
          </p:blipFill>
          <p:spPr>
            <a:xfrm>
              <a:off x="8904835" y="990694"/>
              <a:ext cx="1956400" cy="2793305"/>
            </a:xfrm>
            <a:prstGeom prst="rect">
              <a:avLst/>
            </a:prstGeom>
            <a:grpFill/>
            <a:ln w="28575">
              <a:solidFill>
                <a:schemeClr val="bg1"/>
              </a:solidFill>
            </a:ln>
          </p:spPr>
        </p:pic>
      </p:grpSp>
      <p:grpSp>
        <p:nvGrpSpPr>
          <p:cNvPr id="30" name="Grupo 29"/>
          <p:cNvGrpSpPr/>
          <p:nvPr/>
        </p:nvGrpSpPr>
        <p:grpSpPr>
          <a:xfrm>
            <a:off x="8710430" y="2540519"/>
            <a:ext cx="3394553" cy="3835755"/>
            <a:chOff x="8501190" y="561623"/>
            <a:chExt cx="3394553" cy="3835755"/>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grpSpPr>
        <p:sp>
          <p:nvSpPr>
            <p:cNvPr id="27" name="Llamada rectangular redondeada 26"/>
            <p:cNvSpPr/>
            <p:nvPr/>
          </p:nvSpPr>
          <p:spPr>
            <a:xfrm>
              <a:off x="8501190" y="561623"/>
              <a:ext cx="3394553" cy="3835755"/>
            </a:xfrm>
            <a:prstGeom prst="wedgeRoundRectCallout">
              <a:avLst>
                <a:gd name="adj1" fmla="val -55888"/>
                <a:gd name="adj2" fmla="val -73023"/>
                <a:gd name="adj3" fmla="val 16667"/>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8" name="Imagen 27"/>
            <p:cNvPicPr>
              <a:picLocks noChangeAspect="1"/>
            </p:cNvPicPr>
            <p:nvPr/>
          </p:nvPicPr>
          <p:blipFill>
            <a:blip r:embed="rId3"/>
            <a:stretch>
              <a:fillRect/>
            </a:stretch>
          </p:blipFill>
          <p:spPr>
            <a:xfrm>
              <a:off x="9202697" y="811028"/>
              <a:ext cx="2156338" cy="1615293"/>
            </a:xfrm>
            <a:prstGeom prst="rect">
              <a:avLst/>
            </a:prstGeom>
            <a:grpFill/>
            <a:ln w="19050">
              <a:solidFill>
                <a:schemeClr val="bg1"/>
              </a:solidFill>
            </a:ln>
          </p:spPr>
        </p:pic>
        <p:pic>
          <p:nvPicPr>
            <p:cNvPr id="29" name="Imagen 28"/>
            <p:cNvPicPr>
              <a:picLocks noChangeAspect="1"/>
            </p:cNvPicPr>
            <p:nvPr/>
          </p:nvPicPr>
          <p:blipFill>
            <a:blip r:embed="rId4"/>
            <a:stretch>
              <a:fillRect/>
            </a:stretch>
          </p:blipFill>
          <p:spPr>
            <a:xfrm>
              <a:off x="8841155" y="2462048"/>
              <a:ext cx="2714625" cy="1685925"/>
            </a:xfrm>
            <a:prstGeom prst="rect">
              <a:avLst/>
            </a:prstGeom>
            <a:grpFill/>
            <a:ln w="19050">
              <a:solidFill>
                <a:schemeClr val="bg1"/>
              </a:solidFill>
            </a:ln>
          </p:spPr>
        </p:pic>
      </p:grpSp>
      <p:grpSp>
        <p:nvGrpSpPr>
          <p:cNvPr id="33" name="Grupo 32"/>
          <p:cNvGrpSpPr/>
          <p:nvPr/>
        </p:nvGrpSpPr>
        <p:grpSpPr>
          <a:xfrm>
            <a:off x="126579" y="3968697"/>
            <a:ext cx="2956143" cy="2506748"/>
            <a:chOff x="7816241" y="4157099"/>
            <a:chExt cx="2956143" cy="2506748"/>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p:grpSpPr>
        <p:sp>
          <p:nvSpPr>
            <p:cNvPr id="31" name="Llamada rectangular redondeada 30"/>
            <p:cNvSpPr/>
            <p:nvPr/>
          </p:nvSpPr>
          <p:spPr>
            <a:xfrm>
              <a:off x="7816241" y="4157099"/>
              <a:ext cx="2956143" cy="2506748"/>
            </a:xfrm>
            <a:prstGeom prst="wedgeRoundRectCallout">
              <a:avLst>
                <a:gd name="adj1" fmla="val 60523"/>
                <a:gd name="adj2" fmla="val -70418"/>
                <a:gd name="adj3" fmla="val 16667"/>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2" name="Imagen 31"/>
            <p:cNvPicPr>
              <a:picLocks noChangeAspect="1"/>
            </p:cNvPicPr>
            <p:nvPr/>
          </p:nvPicPr>
          <p:blipFill>
            <a:blip r:embed="rId5"/>
            <a:stretch>
              <a:fillRect/>
            </a:stretch>
          </p:blipFill>
          <p:spPr>
            <a:xfrm>
              <a:off x="8222749" y="4338910"/>
              <a:ext cx="2143125" cy="2143125"/>
            </a:xfrm>
            <a:prstGeom prst="rect">
              <a:avLst/>
            </a:prstGeom>
            <a:grpFill/>
            <a:ln w="28575">
              <a:solidFill>
                <a:schemeClr val="bg1"/>
              </a:solidFill>
            </a:ln>
          </p:spPr>
        </p:pic>
      </p:grpSp>
      <p:sp>
        <p:nvSpPr>
          <p:cNvPr id="34" name="Rectángulo 33"/>
          <p:cNvSpPr/>
          <p:nvPr/>
        </p:nvSpPr>
        <p:spPr>
          <a:xfrm>
            <a:off x="8542751" y="184699"/>
            <a:ext cx="3369501" cy="1092956"/>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50000" t="50000" r="50000" b="50000"/>
            </a:path>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7030A0"/>
                </a:solidFill>
                <a:latin typeface="Aharoni" panose="02010803020104030203" pitchFamily="2" charset="-79"/>
                <a:cs typeface="Aharoni" panose="02010803020104030203" pitchFamily="2" charset="-79"/>
              </a:rPr>
              <a:t>DESARROLLO COMPROMISOS</a:t>
            </a:r>
            <a:endParaRPr lang="es-CO" sz="3200" b="1" dirty="0">
              <a:solidFill>
                <a:srgbClr val="7030A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5652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lamada rectangular 11"/>
          <p:cNvSpPr/>
          <p:nvPr/>
        </p:nvSpPr>
        <p:spPr>
          <a:xfrm>
            <a:off x="333621" y="2540518"/>
            <a:ext cx="2609995" cy="3835755"/>
          </a:xfrm>
          <a:prstGeom prst="wedgeRectCallout">
            <a:avLst>
              <a:gd name="adj1" fmla="val 91645"/>
              <a:gd name="adj2" fmla="val -1913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2. Algunas personas utilizaron los inventos de Alfred Nobel para destruir la vida de otras personas en la guerra. ¿consideras que Alfred, es en parte responsable de este tipo de acciones?. Explica tu respuesta con dos razones que la respalden</a:t>
            </a:r>
            <a:endParaRPr lang="es-CO" dirty="0">
              <a:solidFill>
                <a:schemeClr val="bg1"/>
              </a:solidFill>
            </a:endParaRPr>
          </a:p>
        </p:txBody>
      </p:sp>
      <p:sp>
        <p:nvSpPr>
          <p:cNvPr id="27" name="Llamada rectangular redondeada 26"/>
          <p:cNvSpPr/>
          <p:nvPr/>
        </p:nvSpPr>
        <p:spPr>
          <a:xfrm>
            <a:off x="8542751" y="3061970"/>
            <a:ext cx="3394553" cy="2023598"/>
          </a:xfrm>
          <a:prstGeom prst="wedgeRoundRectCallout">
            <a:avLst>
              <a:gd name="adj1" fmla="val -69910"/>
              <a:gd name="adj2" fmla="val -44281"/>
              <a:gd name="adj3" fmla="val 1666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3. ¿Qué opinas acerca de la decisión de Alfred Nobel de dejar la mayor parte de su fortuna a la fundación Nobel?</a:t>
            </a:r>
            <a:endParaRPr lang="es-CO" dirty="0">
              <a:solidFill>
                <a:schemeClr val="bg1"/>
              </a:solidFill>
            </a:endParaRPr>
          </a:p>
        </p:txBody>
      </p:sp>
      <p:sp>
        <p:nvSpPr>
          <p:cNvPr id="31" name="Llamada rectangular redondeada 30"/>
          <p:cNvSpPr/>
          <p:nvPr/>
        </p:nvSpPr>
        <p:spPr>
          <a:xfrm>
            <a:off x="108153" y="419156"/>
            <a:ext cx="2956143" cy="1755698"/>
          </a:xfrm>
          <a:prstGeom prst="wedgeRoundRectCallout">
            <a:avLst>
              <a:gd name="adj1" fmla="val 84676"/>
              <a:gd name="adj2" fmla="val 9488"/>
              <a:gd name="adj3" fmla="val 16667"/>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1. Qué aspectos positivos destacas de los aportes hechos por Alfred Nobel a la </a:t>
            </a:r>
            <a:r>
              <a:rPr lang="es-CO" dirty="0" err="1" smtClean="0">
                <a:solidFill>
                  <a:schemeClr val="bg1"/>
                </a:solidFill>
              </a:rPr>
              <a:t>humanida</a:t>
            </a:r>
            <a:r>
              <a:rPr lang="es-CO" dirty="0" smtClean="0">
                <a:solidFill>
                  <a:schemeClr val="bg1"/>
                </a:solidFill>
              </a:rPr>
              <a:t>?</a:t>
            </a:r>
            <a:endParaRPr lang="es-CO" dirty="0">
              <a:solidFill>
                <a:schemeClr val="bg1"/>
              </a:solidFill>
            </a:endParaRPr>
          </a:p>
        </p:txBody>
      </p:sp>
      <p:sp>
        <p:nvSpPr>
          <p:cNvPr id="34" name="Rectángulo 33"/>
          <p:cNvSpPr/>
          <p:nvPr/>
        </p:nvSpPr>
        <p:spPr>
          <a:xfrm>
            <a:off x="8555276" y="731177"/>
            <a:ext cx="3369501" cy="1092956"/>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50000" t="50000" r="50000" b="50000"/>
            </a:path>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7030A0"/>
                </a:solidFill>
                <a:latin typeface="Aharoni" panose="02010803020104030203" pitchFamily="2" charset="-79"/>
                <a:cs typeface="Aharoni" panose="02010803020104030203" pitchFamily="2" charset="-79"/>
              </a:rPr>
              <a:t>REFLEXIONO Y VALORO</a:t>
            </a:r>
            <a:endParaRPr lang="es-CO" sz="3200" b="1" dirty="0">
              <a:solidFill>
                <a:srgbClr val="7030A0"/>
              </a:solidFill>
              <a:latin typeface="Aharoni" panose="02010803020104030203" pitchFamily="2" charset="-79"/>
              <a:cs typeface="Aharoni" panose="02010803020104030203" pitchFamily="2" charset="-79"/>
            </a:endParaRPr>
          </a:p>
        </p:txBody>
      </p:sp>
      <p:grpSp>
        <p:nvGrpSpPr>
          <p:cNvPr id="2" name="Grupo 1"/>
          <p:cNvGrpSpPr/>
          <p:nvPr/>
        </p:nvGrpSpPr>
        <p:grpSpPr>
          <a:xfrm>
            <a:off x="4044263" y="731177"/>
            <a:ext cx="3704625" cy="5038655"/>
            <a:chOff x="3422685" y="184698"/>
            <a:chExt cx="3704625" cy="5038655"/>
          </a:xfrm>
        </p:grpSpPr>
        <p:sp>
          <p:nvSpPr>
            <p:cNvPr id="6" name="Recortar y redondear rectángulo de esquina sencilla 5"/>
            <p:cNvSpPr/>
            <p:nvPr/>
          </p:nvSpPr>
          <p:spPr>
            <a:xfrm>
              <a:off x="3422685" y="184698"/>
              <a:ext cx="3704625" cy="5038655"/>
            </a:xfrm>
            <a:prstGeom prst="snip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81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000" dirty="0">
                <a:solidFill>
                  <a:schemeClr val="bg1"/>
                </a:solidFill>
              </a:endParaRPr>
            </a:p>
          </p:txBody>
        </p:sp>
        <p:pic>
          <p:nvPicPr>
            <p:cNvPr id="15" name="Imagen 14"/>
            <p:cNvPicPr>
              <a:picLocks noChangeAspect="1"/>
            </p:cNvPicPr>
            <p:nvPr/>
          </p:nvPicPr>
          <p:blipFill>
            <a:blip r:embed="rId2"/>
            <a:stretch>
              <a:fillRect/>
            </a:stretch>
          </p:blipFill>
          <p:spPr>
            <a:xfrm>
              <a:off x="3745727" y="606466"/>
              <a:ext cx="3058540" cy="4366916"/>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28575">
              <a:solidFill>
                <a:schemeClr val="bg1"/>
              </a:solidFill>
            </a:ln>
          </p:spPr>
        </p:pic>
      </p:grpSp>
    </p:spTree>
    <p:extLst>
      <p:ext uri="{BB962C8B-B14F-4D97-AF65-F5344CB8AC3E}">
        <p14:creationId xmlns:p14="http://schemas.microsoft.com/office/powerpoint/2010/main" val="3736891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ec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923</TotalTime>
  <Words>1281</Words>
  <Application>Microsoft Office PowerPoint</Application>
  <PresentationFormat>Panorámica</PresentationFormat>
  <Paragraphs>158</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Aharoni</vt:lpstr>
      <vt:lpstr>Bradley Hand ITC</vt:lpstr>
      <vt:lpstr>Century Gothic</vt:lpstr>
      <vt:lpstr>Comic Sans MS</vt:lpstr>
      <vt:lpstr>Wingdings</vt:lpstr>
      <vt:lpstr>Wingdings 3</vt:lpstr>
      <vt:lpstr>Sector</vt:lpstr>
      <vt:lpstr>Procesos químicos</vt:lpstr>
      <vt:lpstr>Presentación de PowerPoint</vt:lpstr>
      <vt:lpstr>LA MATERIA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Cyber 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Procesos químicos</dc:title>
  <dc:creator>Pota</dc:creator>
  <cp:lastModifiedBy>Fam Gui Mon</cp:lastModifiedBy>
  <cp:revision>162</cp:revision>
  <dcterms:created xsi:type="dcterms:W3CDTF">2013-08-16T00:23:53Z</dcterms:created>
  <dcterms:modified xsi:type="dcterms:W3CDTF">2013-10-03T04:03:25Z</dcterms:modified>
</cp:coreProperties>
</file>