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6" r:id="rId3"/>
    <p:sldId id="259" r:id="rId4"/>
    <p:sldId id="260" r:id="rId5"/>
    <p:sldId id="258" r:id="rId6"/>
    <p:sldId id="261" r:id="rId7"/>
    <p:sldId id="262" r:id="rId8"/>
    <p:sldId id="266" r:id="rId9"/>
    <p:sldId id="267" r:id="rId10"/>
    <p:sldId id="263" r:id="rId11"/>
    <p:sldId id="268" r:id="rId12"/>
    <p:sldId id="265" r:id="rId13"/>
    <p:sldId id="269" r:id="rId14"/>
    <p:sldId id="270" r:id="rId15"/>
    <p:sldId id="272" r:id="rId16"/>
    <p:sldId id="264" r:id="rId17"/>
    <p:sldId id="273" r:id="rId18"/>
    <p:sldId id="274" r:id="rId19"/>
    <p:sldId id="275" r:id="rId20"/>
    <p:sldId id="276" r:id="rId21"/>
    <p:sldId id="271"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48" autoAdjust="0"/>
    <p:restoredTop sz="86470" autoAdjust="0"/>
  </p:normalViewPr>
  <p:slideViewPr>
    <p:cSldViewPr>
      <p:cViewPr>
        <p:scale>
          <a:sx n="71" d="100"/>
          <a:sy n="71" d="100"/>
        </p:scale>
        <p:origin x="1392" y="5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031CA-12F3-4A02-87C8-33C7FE6CCE48}"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s-CO"/>
        </a:p>
      </dgm:t>
    </dgm:pt>
    <dgm:pt modelId="{97DE1E84-EB54-4EEA-9211-6AAF78E81172}">
      <dgm:prSet phldrT="[Texto]" custT="1"/>
      <dgm:spPr/>
      <dgm:t>
        <a:bodyPr/>
        <a:lstStyle/>
        <a:p>
          <a:r>
            <a:rPr lang="es-CO" sz="2400" dirty="0" smtClean="0"/>
            <a:t>Membrana celular</a:t>
          </a:r>
          <a:endParaRPr lang="es-CO" sz="2400" dirty="0"/>
        </a:p>
      </dgm:t>
    </dgm:pt>
    <dgm:pt modelId="{1FC56E77-B0DE-4814-B780-7E264AE5DB32}" type="parTrans" cxnId="{A1E8BCA3-B9AD-495B-B2DC-BC30BFA7944D}">
      <dgm:prSet/>
      <dgm:spPr/>
      <dgm:t>
        <a:bodyPr/>
        <a:lstStyle/>
        <a:p>
          <a:endParaRPr lang="es-CO"/>
        </a:p>
      </dgm:t>
    </dgm:pt>
    <dgm:pt modelId="{9636E403-0414-4400-9BCA-C5E30EA66B7D}" type="sibTrans" cxnId="{A1E8BCA3-B9AD-495B-B2DC-BC30BFA7944D}">
      <dgm:prSet/>
      <dgm:spPr/>
      <dgm:t>
        <a:bodyPr/>
        <a:lstStyle/>
        <a:p>
          <a:endParaRPr lang="es-CO"/>
        </a:p>
      </dgm:t>
    </dgm:pt>
    <dgm:pt modelId="{F9313819-D78A-45E2-A270-6A0F7636EDCE}">
      <dgm:prSet phldrT="[Texto]" custT="1">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50000" t="50000" r="50000" b="50000"/>
          </a:path>
          <a:tileRect/>
        </a:gradFill>
      </dgm:spPr>
      <dgm:t>
        <a:bodyPr/>
        <a:lstStyle/>
        <a:p>
          <a:r>
            <a:rPr lang="es-CO" sz="2400" dirty="0" smtClean="0">
              <a:solidFill>
                <a:schemeClr val="tx1"/>
              </a:solidFill>
            </a:rPr>
            <a:t>Formada por:</a:t>
          </a:r>
          <a:endParaRPr lang="es-CO" sz="2400" dirty="0">
            <a:solidFill>
              <a:schemeClr val="tx1"/>
            </a:solidFill>
          </a:endParaRPr>
        </a:p>
      </dgm:t>
    </dgm:pt>
    <dgm:pt modelId="{B7969A46-0AD1-4ECC-88FD-19EC9585B31D}" type="parTrans" cxnId="{ACCD5E55-9E6E-4093-889C-EB075C6B57D0}">
      <dgm:prSet/>
      <dgm:spPr/>
      <dgm:t>
        <a:bodyPr/>
        <a:lstStyle/>
        <a:p>
          <a:endParaRPr lang="es-CO"/>
        </a:p>
      </dgm:t>
    </dgm:pt>
    <dgm:pt modelId="{90B4773C-4E0D-4B0A-AAD4-A93DAED76EF1}" type="sibTrans" cxnId="{ACCD5E55-9E6E-4093-889C-EB075C6B57D0}">
      <dgm:prSet/>
      <dgm:spPr/>
      <dgm:t>
        <a:bodyPr/>
        <a:lstStyle/>
        <a:p>
          <a:endParaRPr lang="es-CO"/>
        </a:p>
      </dgm:t>
    </dgm:pt>
    <dgm:pt modelId="{0778636F-3835-442B-981F-02B4A4BB76DE}">
      <dgm:prSet phldrT="[Texto]" custT="1">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50000" t="50000" r="50000" b="50000"/>
          </a:path>
          <a:tileRect/>
        </a:gradFill>
      </dgm:spPr>
      <dgm:t>
        <a:bodyPr/>
        <a:lstStyle/>
        <a:p>
          <a:r>
            <a:rPr lang="es-CO" sz="2000" dirty="0" smtClean="0">
              <a:solidFill>
                <a:schemeClr val="tx1"/>
              </a:solidFill>
            </a:rPr>
            <a:t>Proteínas</a:t>
          </a:r>
          <a:endParaRPr lang="es-CO" sz="2000" dirty="0">
            <a:solidFill>
              <a:schemeClr val="tx1"/>
            </a:solidFill>
          </a:endParaRPr>
        </a:p>
      </dgm:t>
    </dgm:pt>
    <dgm:pt modelId="{C439CEDE-7DF0-464E-AE7E-716BF40EE6C8}" type="parTrans" cxnId="{A12DCC54-B61F-4442-92F2-1D54B291B89C}">
      <dgm:prSet/>
      <dgm:spPr/>
      <dgm:t>
        <a:bodyPr/>
        <a:lstStyle/>
        <a:p>
          <a:endParaRPr lang="es-CO"/>
        </a:p>
      </dgm:t>
    </dgm:pt>
    <dgm:pt modelId="{114BFD26-38D0-44FD-9533-AAE5D1DAF260}" type="sibTrans" cxnId="{A12DCC54-B61F-4442-92F2-1D54B291B89C}">
      <dgm:prSet/>
      <dgm:spPr/>
      <dgm:t>
        <a:bodyPr/>
        <a:lstStyle/>
        <a:p>
          <a:endParaRPr lang="es-CO"/>
        </a:p>
      </dgm:t>
    </dgm:pt>
    <dgm:pt modelId="{AED0019F-6883-40E2-B3A0-DD9F8DEDE5FC}">
      <dgm:prSet phldrT="[Texto]"/>
      <dgm:spPr/>
      <dgm:t>
        <a:bodyPr/>
        <a:lstStyle/>
        <a:p>
          <a:r>
            <a:rPr lang="es-CO" b="1" dirty="0" smtClean="0"/>
            <a:t>Núcleo</a:t>
          </a:r>
          <a:endParaRPr lang="es-CO" b="1" dirty="0"/>
        </a:p>
      </dgm:t>
    </dgm:pt>
    <dgm:pt modelId="{9F7029BC-5F99-48BC-B910-E50D7F996F51}" type="parTrans" cxnId="{E174E7B5-DFB2-4676-B8A3-2D188F832666}">
      <dgm:prSet/>
      <dgm:spPr/>
      <dgm:t>
        <a:bodyPr/>
        <a:lstStyle/>
        <a:p>
          <a:endParaRPr lang="es-CO"/>
        </a:p>
      </dgm:t>
    </dgm:pt>
    <dgm:pt modelId="{F3655E13-7766-40DB-9EBA-FB25057B0C97}" type="sibTrans" cxnId="{E174E7B5-DFB2-4676-B8A3-2D188F832666}">
      <dgm:prSet/>
      <dgm:spPr/>
      <dgm:t>
        <a:bodyPr/>
        <a:lstStyle/>
        <a:p>
          <a:endParaRPr lang="es-CO"/>
        </a:p>
      </dgm:t>
    </dgm:pt>
    <dgm:pt modelId="{50B860D1-5728-45B4-894E-1BF7AE76F372}">
      <dgm:prSet phldrT="[Texto]"/>
      <dgm:spPr>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t="100000" r="100000"/>
          </a:path>
          <a:tileRect l="-100000" b="-100000"/>
        </a:gradFill>
      </dgm:spPr>
      <dgm:t>
        <a:bodyPr/>
        <a:lstStyle/>
        <a:p>
          <a:r>
            <a:rPr lang="es-CO" sz="1800" dirty="0" smtClean="0">
              <a:solidFill>
                <a:schemeClr val="tx1"/>
              </a:solidFill>
            </a:rPr>
            <a:t>Poro nuclear</a:t>
          </a:r>
          <a:endParaRPr lang="es-CO" sz="1800" dirty="0">
            <a:solidFill>
              <a:schemeClr val="tx1"/>
            </a:solidFill>
          </a:endParaRPr>
        </a:p>
      </dgm:t>
    </dgm:pt>
    <dgm:pt modelId="{A2486451-20FD-4A1C-B08B-B981F7246CCF}" type="parTrans" cxnId="{ECC34260-FC26-4E34-9C1B-A7F590B1C9CE}">
      <dgm:prSet/>
      <dgm:spPr/>
      <dgm:t>
        <a:bodyPr/>
        <a:lstStyle/>
        <a:p>
          <a:endParaRPr lang="es-CO"/>
        </a:p>
      </dgm:t>
    </dgm:pt>
    <dgm:pt modelId="{F5840A67-48B2-459A-B546-0DC3D75196B9}" type="sibTrans" cxnId="{ECC34260-FC26-4E34-9C1B-A7F590B1C9CE}">
      <dgm:prSet/>
      <dgm:spPr/>
      <dgm:t>
        <a:bodyPr/>
        <a:lstStyle/>
        <a:p>
          <a:endParaRPr lang="es-CO"/>
        </a:p>
      </dgm:t>
    </dgm:pt>
    <dgm:pt modelId="{A4DB70F3-ACB5-4687-8B6D-ECEF8C406666}">
      <dgm:prSet phldrT="[Texto]"/>
      <dgm:spPr/>
      <dgm:t>
        <a:bodyPr/>
        <a:lstStyle/>
        <a:p>
          <a:r>
            <a:rPr lang="es-CO" dirty="0" smtClean="0"/>
            <a:t>Citoplasma</a:t>
          </a:r>
          <a:endParaRPr lang="es-CO" dirty="0"/>
        </a:p>
      </dgm:t>
    </dgm:pt>
    <dgm:pt modelId="{D0EBFECF-A4A9-416F-90FF-591CF6A991D0}" type="parTrans" cxnId="{D4849869-65D3-417D-8428-4B702B6F71A8}">
      <dgm:prSet/>
      <dgm:spPr/>
      <dgm:t>
        <a:bodyPr/>
        <a:lstStyle/>
        <a:p>
          <a:endParaRPr lang="es-CO"/>
        </a:p>
      </dgm:t>
    </dgm:pt>
    <dgm:pt modelId="{5A2B48D5-4A35-40D7-9CAB-4856CD2FADFB}" type="sibTrans" cxnId="{D4849869-65D3-417D-8428-4B702B6F71A8}">
      <dgm:prSet/>
      <dgm:spPr/>
      <dgm:t>
        <a:bodyPr/>
        <a:lstStyle/>
        <a:p>
          <a:endParaRPr lang="es-CO"/>
        </a:p>
      </dgm:t>
    </dgm:pt>
    <dgm:pt modelId="{1257D280-C3CE-459D-A852-DED2F0110966}">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b="1" dirty="0" smtClean="0">
              <a:solidFill>
                <a:schemeClr val="tx1"/>
              </a:solidFill>
            </a:rPr>
            <a:t>Formado por:</a:t>
          </a:r>
          <a:endParaRPr lang="es-CO" sz="1800" b="1" dirty="0">
            <a:solidFill>
              <a:schemeClr val="tx1"/>
            </a:solidFill>
          </a:endParaRPr>
        </a:p>
      </dgm:t>
    </dgm:pt>
    <dgm:pt modelId="{1B8B5C1D-02DA-429F-88A5-1A38EE2F1B4C}" type="parTrans" cxnId="{92BB62D7-C745-48D0-9066-57304B1AD104}">
      <dgm:prSet/>
      <dgm:spPr/>
      <dgm:t>
        <a:bodyPr/>
        <a:lstStyle/>
        <a:p>
          <a:endParaRPr lang="es-CO"/>
        </a:p>
      </dgm:t>
    </dgm:pt>
    <dgm:pt modelId="{74AE3E34-E2BD-49BD-8621-AC87ADF26C28}" type="sibTrans" cxnId="{92BB62D7-C745-48D0-9066-57304B1AD104}">
      <dgm:prSet/>
      <dgm:spPr/>
      <dgm:t>
        <a:bodyPr/>
        <a:lstStyle/>
        <a:p>
          <a:endParaRPr lang="es-CO"/>
        </a:p>
      </dgm:t>
    </dgm:pt>
    <dgm:pt modelId="{9FD50176-A8F2-4D77-B798-CB163B8A0D20}">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Retículo en </a:t>
          </a:r>
          <a:r>
            <a:rPr lang="es-CO" sz="1800" dirty="0" err="1" smtClean="0">
              <a:solidFill>
                <a:schemeClr val="tx1"/>
              </a:solidFill>
            </a:rPr>
            <a:t>doplasmático</a:t>
          </a:r>
          <a:r>
            <a:rPr lang="es-CO" sz="1800" dirty="0" smtClean="0">
              <a:solidFill>
                <a:schemeClr val="tx1"/>
              </a:solidFill>
            </a:rPr>
            <a:t> liso</a:t>
          </a:r>
          <a:endParaRPr lang="es-CO" sz="1800" dirty="0">
            <a:solidFill>
              <a:schemeClr val="tx1"/>
            </a:solidFill>
          </a:endParaRPr>
        </a:p>
      </dgm:t>
    </dgm:pt>
    <dgm:pt modelId="{DBE645FE-DD22-4203-BA60-7459AC164861}" type="parTrans" cxnId="{7C9C3333-6349-4874-9EE9-BDD5562327A9}">
      <dgm:prSet/>
      <dgm:spPr/>
      <dgm:t>
        <a:bodyPr/>
        <a:lstStyle/>
        <a:p>
          <a:endParaRPr lang="es-CO"/>
        </a:p>
      </dgm:t>
    </dgm:pt>
    <dgm:pt modelId="{24B806E6-7555-4E95-96B5-BE38E5F9D06F}" type="sibTrans" cxnId="{7C9C3333-6349-4874-9EE9-BDD5562327A9}">
      <dgm:prSet/>
      <dgm:spPr/>
      <dgm:t>
        <a:bodyPr/>
        <a:lstStyle/>
        <a:p>
          <a:endParaRPr lang="es-CO"/>
        </a:p>
      </dgm:t>
    </dgm:pt>
    <dgm:pt modelId="{D0BDC8EF-1BB6-4B87-9FA3-47DCC29406C4}">
      <dgm:prSet phldrT="[Texto]"/>
      <dgm:spPr>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t="100000" r="100000"/>
          </a:path>
          <a:tileRect l="-100000" b="-100000"/>
        </a:gradFill>
      </dgm:spPr>
      <dgm:t>
        <a:bodyPr/>
        <a:lstStyle/>
        <a:p>
          <a:r>
            <a:rPr lang="es-CO" sz="1800" dirty="0" smtClean="0">
              <a:solidFill>
                <a:schemeClr val="tx1"/>
              </a:solidFill>
            </a:rPr>
            <a:t>Nucléolo</a:t>
          </a:r>
          <a:endParaRPr lang="es-CO" sz="1800" dirty="0">
            <a:solidFill>
              <a:schemeClr val="tx1"/>
            </a:solidFill>
          </a:endParaRPr>
        </a:p>
      </dgm:t>
    </dgm:pt>
    <dgm:pt modelId="{10CDF113-0550-4AF6-9446-9862489B6BE9}" type="parTrans" cxnId="{245CF776-99D5-44E0-B06C-F55266094ED0}">
      <dgm:prSet/>
      <dgm:spPr/>
      <dgm:t>
        <a:bodyPr/>
        <a:lstStyle/>
        <a:p>
          <a:endParaRPr lang="es-CO"/>
        </a:p>
      </dgm:t>
    </dgm:pt>
    <dgm:pt modelId="{FE32E846-A7C9-4236-B050-BCE3A9F08228}" type="sibTrans" cxnId="{245CF776-99D5-44E0-B06C-F55266094ED0}">
      <dgm:prSet/>
      <dgm:spPr/>
      <dgm:t>
        <a:bodyPr/>
        <a:lstStyle/>
        <a:p>
          <a:endParaRPr lang="es-CO"/>
        </a:p>
      </dgm:t>
    </dgm:pt>
    <dgm:pt modelId="{2375EB52-85F4-4AFA-9206-841A1CF713C1}">
      <dgm:prSet phldrT="[Texto]"/>
      <dgm:spPr>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t="100000" r="100000"/>
          </a:path>
          <a:tileRect l="-100000" b="-100000"/>
        </a:gradFill>
      </dgm:spPr>
      <dgm:t>
        <a:bodyPr/>
        <a:lstStyle/>
        <a:p>
          <a:r>
            <a:rPr lang="es-CO" sz="1800" dirty="0" smtClean="0">
              <a:solidFill>
                <a:schemeClr val="tx1"/>
              </a:solidFill>
            </a:rPr>
            <a:t>Membrana nuclear</a:t>
          </a:r>
          <a:endParaRPr lang="es-CO" sz="1800" dirty="0">
            <a:solidFill>
              <a:schemeClr val="tx1"/>
            </a:solidFill>
          </a:endParaRPr>
        </a:p>
      </dgm:t>
    </dgm:pt>
    <dgm:pt modelId="{BF8E4B42-5559-48A9-A3E1-2BBC672F79CB}" type="parTrans" cxnId="{7FFE49F2-19E9-47DB-84EB-780D5410720B}">
      <dgm:prSet/>
      <dgm:spPr/>
      <dgm:t>
        <a:bodyPr/>
        <a:lstStyle/>
        <a:p>
          <a:endParaRPr lang="es-CO"/>
        </a:p>
      </dgm:t>
    </dgm:pt>
    <dgm:pt modelId="{A54931DD-92E7-4528-B700-F0FD553E1F0A}" type="sibTrans" cxnId="{7FFE49F2-19E9-47DB-84EB-780D5410720B}">
      <dgm:prSet/>
      <dgm:spPr/>
      <dgm:t>
        <a:bodyPr/>
        <a:lstStyle/>
        <a:p>
          <a:endParaRPr lang="es-CO"/>
        </a:p>
      </dgm:t>
    </dgm:pt>
    <dgm:pt modelId="{FAF37658-DBF1-4337-955C-8B282A19F55B}">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Retículo </a:t>
          </a:r>
          <a:r>
            <a:rPr lang="es-CO" sz="1800" dirty="0" err="1" smtClean="0">
              <a:solidFill>
                <a:schemeClr val="tx1"/>
              </a:solidFill>
            </a:rPr>
            <a:t>endoplasmático</a:t>
          </a:r>
          <a:r>
            <a:rPr lang="es-CO" sz="1800" dirty="0" smtClean="0">
              <a:solidFill>
                <a:schemeClr val="tx1"/>
              </a:solidFill>
            </a:rPr>
            <a:t> rugoso</a:t>
          </a:r>
          <a:endParaRPr lang="es-CO" sz="1800" dirty="0">
            <a:solidFill>
              <a:schemeClr val="tx1"/>
            </a:solidFill>
          </a:endParaRPr>
        </a:p>
      </dgm:t>
    </dgm:pt>
    <dgm:pt modelId="{783E9498-675A-41FB-A11C-5DB97FEC0EBA}" type="parTrans" cxnId="{D8575069-3820-414B-A92F-5B00232809E0}">
      <dgm:prSet/>
      <dgm:spPr/>
      <dgm:t>
        <a:bodyPr/>
        <a:lstStyle/>
        <a:p>
          <a:endParaRPr lang="es-CO"/>
        </a:p>
      </dgm:t>
    </dgm:pt>
    <dgm:pt modelId="{71CBA791-D7B1-47CD-AB7F-7257A785887A}" type="sibTrans" cxnId="{D8575069-3820-414B-A92F-5B00232809E0}">
      <dgm:prSet/>
      <dgm:spPr/>
      <dgm:t>
        <a:bodyPr/>
        <a:lstStyle/>
        <a:p>
          <a:endParaRPr lang="es-CO"/>
        </a:p>
      </dgm:t>
    </dgm:pt>
    <dgm:pt modelId="{D898B18A-7164-4806-A74F-CC0143C39B77}">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Ribosoma</a:t>
          </a:r>
          <a:endParaRPr lang="es-CO" sz="1800" dirty="0">
            <a:solidFill>
              <a:schemeClr val="tx1"/>
            </a:solidFill>
          </a:endParaRPr>
        </a:p>
      </dgm:t>
    </dgm:pt>
    <dgm:pt modelId="{A7EA7497-E38E-461B-93F0-FD014C728E7F}" type="parTrans" cxnId="{1549BAC1-59AF-4616-A906-40FEE91F4EF5}">
      <dgm:prSet/>
      <dgm:spPr/>
      <dgm:t>
        <a:bodyPr/>
        <a:lstStyle/>
        <a:p>
          <a:endParaRPr lang="es-CO"/>
        </a:p>
      </dgm:t>
    </dgm:pt>
    <dgm:pt modelId="{9541FE7D-8279-44FD-827A-B46022054259}" type="sibTrans" cxnId="{1549BAC1-59AF-4616-A906-40FEE91F4EF5}">
      <dgm:prSet/>
      <dgm:spPr/>
      <dgm:t>
        <a:bodyPr/>
        <a:lstStyle/>
        <a:p>
          <a:endParaRPr lang="es-CO"/>
        </a:p>
      </dgm:t>
    </dgm:pt>
    <dgm:pt modelId="{5250C140-BC84-45C0-83C3-8E14303C4104}">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Mitocondrias</a:t>
          </a:r>
          <a:endParaRPr lang="es-CO" sz="1800" dirty="0">
            <a:solidFill>
              <a:schemeClr val="tx1"/>
            </a:solidFill>
          </a:endParaRPr>
        </a:p>
      </dgm:t>
    </dgm:pt>
    <dgm:pt modelId="{C819AE2C-D703-4FDB-ADB9-335980588E9D}" type="parTrans" cxnId="{E97DFD3A-E804-4FB9-B04B-9AB6D1FCEBEE}">
      <dgm:prSet/>
      <dgm:spPr/>
      <dgm:t>
        <a:bodyPr/>
        <a:lstStyle/>
        <a:p>
          <a:endParaRPr lang="es-CO"/>
        </a:p>
      </dgm:t>
    </dgm:pt>
    <dgm:pt modelId="{0B2A364B-30F8-4E16-AF20-28DC24ACA805}" type="sibTrans" cxnId="{E97DFD3A-E804-4FB9-B04B-9AB6D1FCEBEE}">
      <dgm:prSet/>
      <dgm:spPr/>
      <dgm:t>
        <a:bodyPr/>
        <a:lstStyle/>
        <a:p>
          <a:endParaRPr lang="es-CO"/>
        </a:p>
      </dgm:t>
    </dgm:pt>
    <dgm:pt modelId="{0A97AB55-3938-4D41-96D1-FC8A07CFC009}">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Aparato de </a:t>
          </a:r>
          <a:r>
            <a:rPr lang="es-CO" sz="1800" dirty="0" err="1" smtClean="0">
              <a:solidFill>
                <a:schemeClr val="tx1"/>
              </a:solidFill>
            </a:rPr>
            <a:t>golgi</a:t>
          </a:r>
          <a:endParaRPr lang="es-CO" sz="1800" dirty="0">
            <a:solidFill>
              <a:schemeClr val="tx1"/>
            </a:solidFill>
          </a:endParaRPr>
        </a:p>
      </dgm:t>
    </dgm:pt>
    <dgm:pt modelId="{A595BB84-D132-429E-9E4E-C4547037506C}" type="parTrans" cxnId="{6FBCC4C5-4771-4EEA-A743-77042ED45C84}">
      <dgm:prSet/>
      <dgm:spPr/>
      <dgm:t>
        <a:bodyPr/>
        <a:lstStyle/>
        <a:p>
          <a:endParaRPr lang="es-CO"/>
        </a:p>
      </dgm:t>
    </dgm:pt>
    <dgm:pt modelId="{8215A4BC-DA0C-401E-B2F2-56E91D1D55F1}" type="sibTrans" cxnId="{6FBCC4C5-4771-4EEA-A743-77042ED45C84}">
      <dgm:prSet/>
      <dgm:spPr/>
      <dgm:t>
        <a:bodyPr/>
        <a:lstStyle/>
        <a:p>
          <a:endParaRPr lang="es-CO"/>
        </a:p>
      </dgm:t>
    </dgm:pt>
    <dgm:pt modelId="{F08CFFE6-BE4E-4BD3-953B-30C0FC435DEF}">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err="1" smtClean="0">
              <a:solidFill>
                <a:schemeClr val="tx1"/>
              </a:solidFill>
            </a:rPr>
            <a:t>Centríolo</a:t>
          </a:r>
          <a:endParaRPr lang="es-CO" sz="1800" dirty="0">
            <a:solidFill>
              <a:schemeClr val="tx1"/>
            </a:solidFill>
          </a:endParaRPr>
        </a:p>
      </dgm:t>
    </dgm:pt>
    <dgm:pt modelId="{979BDD87-5D50-480D-966F-3F48287CF02A}" type="parTrans" cxnId="{520F6DC6-8292-46E5-97DD-C0D0D51CF3F8}">
      <dgm:prSet/>
      <dgm:spPr/>
      <dgm:t>
        <a:bodyPr/>
        <a:lstStyle/>
        <a:p>
          <a:endParaRPr lang="es-CO"/>
        </a:p>
      </dgm:t>
    </dgm:pt>
    <dgm:pt modelId="{FA34D0E8-C934-47C6-9A8A-3F5CDCCB3CDC}" type="sibTrans" cxnId="{520F6DC6-8292-46E5-97DD-C0D0D51CF3F8}">
      <dgm:prSet/>
      <dgm:spPr/>
      <dgm:t>
        <a:bodyPr/>
        <a:lstStyle/>
        <a:p>
          <a:endParaRPr lang="es-CO"/>
        </a:p>
      </dgm:t>
    </dgm:pt>
    <dgm:pt modelId="{56EDAB27-8ED0-4686-94A3-386C9A37B810}">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Lisosoma</a:t>
          </a:r>
          <a:endParaRPr lang="es-CO" sz="1800" dirty="0">
            <a:solidFill>
              <a:schemeClr val="tx1"/>
            </a:solidFill>
          </a:endParaRPr>
        </a:p>
      </dgm:t>
    </dgm:pt>
    <dgm:pt modelId="{C7C55C14-51CB-4316-962B-7BB216A85FC1}" type="parTrans" cxnId="{3FF57353-C851-4154-8BA8-4D3A658B66B5}">
      <dgm:prSet/>
      <dgm:spPr/>
      <dgm:t>
        <a:bodyPr/>
        <a:lstStyle/>
        <a:p>
          <a:endParaRPr lang="es-CO"/>
        </a:p>
      </dgm:t>
    </dgm:pt>
    <dgm:pt modelId="{731CB5F6-FD5F-4E3A-A3E5-F58B53170D28}" type="sibTrans" cxnId="{3FF57353-C851-4154-8BA8-4D3A658B66B5}">
      <dgm:prSet/>
      <dgm:spPr/>
      <dgm:t>
        <a:bodyPr/>
        <a:lstStyle/>
        <a:p>
          <a:endParaRPr lang="es-CO"/>
        </a:p>
      </dgm:t>
    </dgm:pt>
    <dgm:pt modelId="{FF8F1D1B-9D2E-4BE5-A4F1-E32DF99E848E}">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endParaRPr lang="es-CO" sz="1800" dirty="0"/>
        </a:p>
      </dgm:t>
    </dgm:pt>
    <dgm:pt modelId="{0EAF9675-7333-4740-880C-2683B6B850A7}" type="parTrans" cxnId="{64F2B7C2-6FA6-44F5-A158-52E81409E0A0}">
      <dgm:prSet/>
      <dgm:spPr/>
      <dgm:t>
        <a:bodyPr/>
        <a:lstStyle/>
        <a:p>
          <a:endParaRPr lang="es-CO"/>
        </a:p>
      </dgm:t>
    </dgm:pt>
    <dgm:pt modelId="{46E51D0D-F462-4EE5-941B-530A6DCC8688}" type="sibTrans" cxnId="{64F2B7C2-6FA6-44F5-A158-52E81409E0A0}">
      <dgm:prSet/>
      <dgm:spPr/>
      <dgm:t>
        <a:bodyPr/>
        <a:lstStyle/>
        <a:p>
          <a:endParaRPr lang="es-CO"/>
        </a:p>
      </dgm:t>
    </dgm:pt>
    <dgm:pt modelId="{7A7138D8-0620-4827-AB0F-60756BD2BE1B}">
      <dgm:prSet phldrT="[Texto]" custT="1">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50000" t="50000" r="50000" b="50000"/>
          </a:path>
          <a:tileRect/>
        </a:gradFill>
      </dgm:spPr>
      <dgm:t>
        <a:bodyPr/>
        <a:lstStyle/>
        <a:p>
          <a:r>
            <a:rPr lang="es-CO" sz="2000" dirty="0" smtClean="0">
              <a:solidFill>
                <a:schemeClr val="tx1"/>
              </a:solidFill>
            </a:rPr>
            <a:t>Poros</a:t>
          </a:r>
          <a:endParaRPr lang="es-CO" sz="2000" dirty="0">
            <a:solidFill>
              <a:schemeClr val="tx1"/>
            </a:solidFill>
          </a:endParaRPr>
        </a:p>
      </dgm:t>
    </dgm:pt>
    <dgm:pt modelId="{A6064A2C-A73A-4440-9AAC-C317640EFDEC}" type="parTrans" cxnId="{E25261CB-7578-4FA2-9CF1-7092BEDC65C8}">
      <dgm:prSet/>
      <dgm:spPr/>
      <dgm:t>
        <a:bodyPr/>
        <a:lstStyle/>
        <a:p>
          <a:endParaRPr lang="es-CO"/>
        </a:p>
      </dgm:t>
    </dgm:pt>
    <dgm:pt modelId="{3D13E061-177A-463C-9479-F428BF42DAEB}" type="sibTrans" cxnId="{E25261CB-7578-4FA2-9CF1-7092BEDC65C8}">
      <dgm:prSet/>
      <dgm:spPr/>
      <dgm:t>
        <a:bodyPr/>
        <a:lstStyle/>
        <a:p>
          <a:endParaRPr lang="es-CO"/>
        </a:p>
      </dgm:t>
    </dgm:pt>
    <dgm:pt modelId="{D9F11140-3911-4D41-B084-0A40AC40FD55}">
      <dgm:prSet phldrT="[Texto]" custT="1">
        <dgm:style>
          <a:lnRef idx="0">
            <a:schemeClr val="accent3"/>
          </a:lnRef>
          <a:fillRef idx="3">
            <a:schemeClr val="accent3"/>
          </a:fillRef>
          <a:effectRef idx="3">
            <a:schemeClr val="accent3"/>
          </a:effectRef>
          <a:fontRef idx="minor">
            <a:schemeClr val="lt1"/>
          </a:fontRef>
        </dgm:style>
      </dgm:prSet>
      <dgm:spPr>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50000" t="50000" r="50000" b="50000"/>
          </a:path>
          <a:tileRect/>
        </a:gradFill>
      </dgm:spPr>
      <dgm:t>
        <a:bodyPr/>
        <a:lstStyle/>
        <a:p>
          <a:r>
            <a:rPr lang="es-CO" sz="2000" dirty="0" smtClean="0">
              <a:solidFill>
                <a:schemeClr val="tx1"/>
              </a:solidFill>
            </a:rPr>
            <a:t>Canal</a:t>
          </a:r>
          <a:endParaRPr lang="es-CO" sz="2000" dirty="0">
            <a:solidFill>
              <a:schemeClr val="tx1"/>
            </a:solidFill>
          </a:endParaRPr>
        </a:p>
      </dgm:t>
    </dgm:pt>
    <dgm:pt modelId="{3EFE645F-6C38-4318-BB3A-31BDA3DD798F}" type="parTrans" cxnId="{BEDFC430-B27F-42E1-88C5-A7FB4024BE8C}">
      <dgm:prSet/>
      <dgm:spPr/>
      <dgm:t>
        <a:bodyPr/>
        <a:lstStyle/>
        <a:p>
          <a:endParaRPr lang="es-CO"/>
        </a:p>
      </dgm:t>
    </dgm:pt>
    <dgm:pt modelId="{F0E889DD-A104-41FA-A922-0DE27F7767B7}" type="sibTrans" cxnId="{BEDFC430-B27F-42E1-88C5-A7FB4024BE8C}">
      <dgm:prSet/>
      <dgm:spPr/>
      <dgm:t>
        <a:bodyPr/>
        <a:lstStyle/>
        <a:p>
          <a:endParaRPr lang="es-CO"/>
        </a:p>
      </dgm:t>
    </dgm:pt>
    <dgm:pt modelId="{4FDE4A02-7E70-4E99-A105-57EE5A43311E}">
      <dgm:prSet phldrT="[Texto]" custT="1"/>
      <dgm:spPr>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t="100000" r="100000"/>
          </a:path>
          <a:tileRect l="-100000" b="-100000"/>
        </a:gradFill>
      </dgm:spPr>
      <dgm:t>
        <a:bodyPr/>
        <a:lstStyle/>
        <a:p>
          <a:r>
            <a:rPr lang="es-CO" sz="2000" b="1" dirty="0" smtClean="0">
              <a:solidFill>
                <a:schemeClr val="tx1"/>
              </a:solidFill>
            </a:rPr>
            <a:t>Formado por:</a:t>
          </a:r>
          <a:endParaRPr lang="es-CO" sz="2000" b="1" dirty="0">
            <a:solidFill>
              <a:schemeClr val="tx1"/>
            </a:solidFill>
          </a:endParaRPr>
        </a:p>
      </dgm:t>
    </dgm:pt>
    <dgm:pt modelId="{8F00CA37-F642-49E1-85F2-9EC23E311497}" type="parTrans" cxnId="{03D03029-AFA9-4CDA-9583-13D7E21D267C}">
      <dgm:prSet/>
      <dgm:spPr/>
      <dgm:t>
        <a:bodyPr/>
        <a:lstStyle/>
        <a:p>
          <a:endParaRPr lang="es-CO"/>
        </a:p>
      </dgm:t>
    </dgm:pt>
    <dgm:pt modelId="{45FCB476-6EA2-4472-A10F-E2BBB72AFF14}" type="sibTrans" cxnId="{03D03029-AFA9-4CDA-9583-13D7E21D267C}">
      <dgm:prSet/>
      <dgm:spPr/>
      <dgm:t>
        <a:bodyPr/>
        <a:lstStyle/>
        <a:p>
          <a:endParaRPr lang="es-CO"/>
        </a:p>
      </dgm:t>
    </dgm:pt>
    <dgm:pt modelId="{D1E7EA94-3AF7-4814-A6FA-C66E11F7A7D6}">
      <dgm:prSet phldrT="[Texto]" custT="1"/>
      <dgm:spPr>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dgm:spPr>
      <dgm:t>
        <a:bodyPr/>
        <a:lstStyle/>
        <a:p>
          <a:r>
            <a:rPr lang="es-CO" sz="1800" dirty="0" smtClean="0">
              <a:solidFill>
                <a:schemeClr val="tx1"/>
              </a:solidFill>
            </a:rPr>
            <a:t>Cloroplasto</a:t>
          </a:r>
          <a:endParaRPr lang="es-CO" sz="1800" dirty="0">
            <a:solidFill>
              <a:schemeClr val="tx1"/>
            </a:solidFill>
          </a:endParaRPr>
        </a:p>
      </dgm:t>
    </dgm:pt>
    <dgm:pt modelId="{D3009CBF-020E-44A1-BF2B-61F62F3C8801}" type="parTrans" cxnId="{7D41EABB-85F2-45E0-9BA7-4FEB2F8C11AF}">
      <dgm:prSet/>
      <dgm:spPr/>
      <dgm:t>
        <a:bodyPr/>
        <a:lstStyle/>
        <a:p>
          <a:endParaRPr lang="es-CO"/>
        </a:p>
      </dgm:t>
    </dgm:pt>
    <dgm:pt modelId="{9A53677E-5A40-4F12-B590-F0786A3F7E2C}" type="sibTrans" cxnId="{7D41EABB-85F2-45E0-9BA7-4FEB2F8C11AF}">
      <dgm:prSet/>
      <dgm:spPr/>
      <dgm:t>
        <a:bodyPr/>
        <a:lstStyle/>
        <a:p>
          <a:endParaRPr lang="es-CO"/>
        </a:p>
      </dgm:t>
    </dgm:pt>
    <dgm:pt modelId="{8E63204F-B692-4389-83F8-1F35226E0C27}" type="pres">
      <dgm:prSet presAssocID="{052031CA-12F3-4A02-87C8-33C7FE6CCE48}" presName="linearFlow" presStyleCnt="0">
        <dgm:presLayoutVars>
          <dgm:dir/>
          <dgm:animLvl val="lvl"/>
          <dgm:resizeHandles/>
        </dgm:presLayoutVars>
      </dgm:prSet>
      <dgm:spPr/>
      <dgm:t>
        <a:bodyPr/>
        <a:lstStyle/>
        <a:p>
          <a:endParaRPr lang="es-CO"/>
        </a:p>
      </dgm:t>
    </dgm:pt>
    <dgm:pt modelId="{C5264F88-65A6-45B5-B27D-E195B3A56F2A}" type="pres">
      <dgm:prSet presAssocID="{97DE1E84-EB54-4EEA-9211-6AAF78E81172}" presName="compositeNode" presStyleCnt="0">
        <dgm:presLayoutVars>
          <dgm:bulletEnabled val="1"/>
        </dgm:presLayoutVars>
      </dgm:prSet>
      <dgm:spPr/>
    </dgm:pt>
    <dgm:pt modelId="{21378727-5F34-4401-8DA0-2ACA1B895402}" type="pres">
      <dgm:prSet presAssocID="{97DE1E84-EB54-4EEA-9211-6AAF78E81172}" presName="image" presStyleLbl="fgImgPlace1" presStyleIdx="0" presStyleCnt="3" custScaleX="307144" custScaleY="264329" custLinFactNeighborX="79627" custLinFactNeighborY="-2113"/>
      <dgm:spPr>
        <a:blipFill rotWithShape="1">
          <a:blip xmlns:r="http://schemas.openxmlformats.org/officeDocument/2006/relationships" r:embed="rId1"/>
          <a:stretch>
            <a:fillRect/>
          </a:stretch>
        </a:blipFill>
      </dgm:spPr>
      <dgm:t>
        <a:bodyPr/>
        <a:lstStyle/>
        <a:p>
          <a:endParaRPr lang="es-CO"/>
        </a:p>
      </dgm:t>
    </dgm:pt>
    <dgm:pt modelId="{E6672063-0C82-4F5B-AFB8-7EC9D4AF57B3}" type="pres">
      <dgm:prSet presAssocID="{97DE1E84-EB54-4EEA-9211-6AAF78E81172}" presName="childNode" presStyleLbl="node1" presStyleIdx="0" presStyleCnt="3" custScaleX="120507" custScaleY="46023" custLinFactNeighborX="12043" custLinFactNeighborY="-13962">
        <dgm:presLayoutVars>
          <dgm:bulletEnabled val="1"/>
        </dgm:presLayoutVars>
      </dgm:prSet>
      <dgm:spPr/>
      <dgm:t>
        <a:bodyPr/>
        <a:lstStyle/>
        <a:p>
          <a:endParaRPr lang="es-CO"/>
        </a:p>
      </dgm:t>
    </dgm:pt>
    <dgm:pt modelId="{9844D327-B421-4BBE-86B6-00A9098A185E}" type="pres">
      <dgm:prSet presAssocID="{97DE1E84-EB54-4EEA-9211-6AAF78E81172}" presName="parentNode" presStyleLbl="revTx" presStyleIdx="0" presStyleCnt="3" custScaleX="110047" custScaleY="65985" custLinFactNeighborX="-15712" custLinFactNeighborY="-5438">
        <dgm:presLayoutVars>
          <dgm:chMax val="0"/>
          <dgm:bulletEnabled val="1"/>
        </dgm:presLayoutVars>
      </dgm:prSet>
      <dgm:spPr/>
      <dgm:t>
        <a:bodyPr/>
        <a:lstStyle/>
        <a:p>
          <a:endParaRPr lang="es-CO"/>
        </a:p>
      </dgm:t>
    </dgm:pt>
    <dgm:pt modelId="{26FBBD2B-E387-4807-8D09-5059D762B15D}" type="pres">
      <dgm:prSet presAssocID="{9636E403-0414-4400-9BCA-C5E30EA66B7D}" presName="sibTrans" presStyleCnt="0"/>
      <dgm:spPr/>
    </dgm:pt>
    <dgm:pt modelId="{E16E4202-6273-4C12-A60E-CB0CF1BDD712}" type="pres">
      <dgm:prSet presAssocID="{AED0019F-6883-40E2-B3A0-DD9F8DEDE5FC}" presName="compositeNode" presStyleCnt="0">
        <dgm:presLayoutVars>
          <dgm:bulletEnabled val="1"/>
        </dgm:presLayoutVars>
      </dgm:prSet>
      <dgm:spPr/>
    </dgm:pt>
    <dgm:pt modelId="{BD911389-E0F1-4FDC-BD56-196E9E7957D2}" type="pres">
      <dgm:prSet presAssocID="{AED0019F-6883-40E2-B3A0-DD9F8DEDE5FC}" presName="image" presStyleLbl="fgImgPlace1" presStyleIdx="1" presStyleCnt="3" custScaleX="189168" custScaleY="187726"/>
      <dgm:spPr>
        <a:blipFill rotWithShape="1">
          <a:blip xmlns:r="http://schemas.openxmlformats.org/officeDocument/2006/relationships" r:embed="rId2"/>
          <a:stretch>
            <a:fillRect/>
          </a:stretch>
        </a:blipFill>
      </dgm:spPr>
      <dgm:t>
        <a:bodyPr/>
        <a:lstStyle/>
        <a:p>
          <a:endParaRPr lang="es-CO"/>
        </a:p>
      </dgm:t>
    </dgm:pt>
    <dgm:pt modelId="{AFD06AC7-E7F9-4FB1-B0CE-A27A55976B2A}" type="pres">
      <dgm:prSet presAssocID="{AED0019F-6883-40E2-B3A0-DD9F8DEDE5FC}" presName="childNode" presStyleLbl="node1" presStyleIdx="1" presStyleCnt="3" custScaleY="48601" custLinFactNeighborX="-752" custLinFactNeighborY="-19272">
        <dgm:presLayoutVars>
          <dgm:bulletEnabled val="1"/>
        </dgm:presLayoutVars>
      </dgm:prSet>
      <dgm:spPr/>
      <dgm:t>
        <a:bodyPr/>
        <a:lstStyle/>
        <a:p>
          <a:endParaRPr lang="es-CO"/>
        </a:p>
      </dgm:t>
    </dgm:pt>
    <dgm:pt modelId="{C7D914F5-B61F-4619-85EB-D288AAB4C4DD}" type="pres">
      <dgm:prSet presAssocID="{AED0019F-6883-40E2-B3A0-DD9F8DEDE5FC}" presName="parentNode" presStyleLbl="revTx" presStyleIdx="1" presStyleCnt="3" custScaleY="47373" custLinFactNeighborX="1488" custLinFactNeighborY="-19643">
        <dgm:presLayoutVars>
          <dgm:chMax val="0"/>
          <dgm:bulletEnabled val="1"/>
        </dgm:presLayoutVars>
      </dgm:prSet>
      <dgm:spPr/>
      <dgm:t>
        <a:bodyPr/>
        <a:lstStyle/>
        <a:p>
          <a:endParaRPr lang="es-CO"/>
        </a:p>
      </dgm:t>
    </dgm:pt>
    <dgm:pt modelId="{267A0ACC-12CC-440C-B5DD-967941C2C7AE}" type="pres">
      <dgm:prSet presAssocID="{F3655E13-7766-40DB-9EBA-FB25057B0C97}" presName="sibTrans" presStyleCnt="0"/>
      <dgm:spPr/>
    </dgm:pt>
    <dgm:pt modelId="{46C7240F-C218-4120-90FB-3ECF236A8714}" type="pres">
      <dgm:prSet presAssocID="{A4DB70F3-ACB5-4687-8B6D-ECEF8C406666}" presName="compositeNode" presStyleCnt="0">
        <dgm:presLayoutVars>
          <dgm:bulletEnabled val="1"/>
        </dgm:presLayoutVars>
      </dgm:prSet>
      <dgm:spPr/>
    </dgm:pt>
    <dgm:pt modelId="{DF730AF3-428A-49FD-AE49-607C0707CE76}" type="pres">
      <dgm:prSet presAssocID="{A4DB70F3-ACB5-4687-8B6D-ECEF8C406666}" presName="image" presStyleLbl="fgImgPlace1" presStyleIdx="2" presStyleCnt="3" custScaleX="252063" custScaleY="258879"/>
      <dgm:spPr>
        <a:blipFill rotWithShape="1">
          <a:blip xmlns:r="http://schemas.openxmlformats.org/officeDocument/2006/relationships" r:embed="rId3"/>
          <a:stretch>
            <a:fillRect/>
          </a:stretch>
        </a:blipFill>
      </dgm:spPr>
      <dgm:t>
        <a:bodyPr/>
        <a:lstStyle/>
        <a:p>
          <a:endParaRPr lang="es-CO"/>
        </a:p>
      </dgm:t>
    </dgm:pt>
    <dgm:pt modelId="{BB2A3649-A540-4A95-95A6-900BEA886946}" type="pres">
      <dgm:prSet presAssocID="{A4DB70F3-ACB5-4687-8B6D-ECEF8C406666}" presName="childNode" presStyleLbl="node1" presStyleIdx="2" presStyleCnt="3" custScaleX="122428" custScaleY="80212" custLinFactNeighborX="-14772" custLinFactNeighborY="586">
        <dgm:presLayoutVars>
          <dgm:bulletEnabled val="1"/>
        </dgm:presLayoutVars>
      </dgm:prSet>
      <dgm:spPr/>
      <dgm:t>
        <a:bodyPr/>
        <a:lstStyle/>
        <a:p>
          <a:endParaRPr lang="es-CO"/>
        </a:p>
      </dgm:t>
    </dgm:pt>
    <dgm:pt modelId="{95BE8F28-7B10-4B39-BE28-28B1D0E58524}" type="pres">
      <dgm:prSet presAssocID="{A4DB70F3-ACB5-4687-8B6D-ECEF8C406666}" presName="parentNode" presStyleLbl="revTx" presStyleIdx="2" presStyleCnt="3" custScaleY="68138" custLinFactX="-37482" custLinFactNeighborX="-100000" custLinFactNeighborY="1834">
        <dgm:presLayoutVars>
          <dgm:chMax val="0"/>
          <dgm:bulletEnabled val="1"/>
        </dgm:presLayoutVars>
      </dgm:prSet>
      <dgm:spPr/>
      <dgm:t>
        <a:bodyPr/>
        <a:lstStyle/>
        <a:p>
          <a:endParaRPr lang="es-CO"/>
        </a:p>
      </dgm:t>
    </dgm:pt>
  </dgm:ptLst>
  <dgm:cxnLst>
    <dgm:cxn modelId="{03D03029-AFA9-4CDA-9583-13D7E21D267C}" srcId="{AED0019F-6883-40E2-B3A0-DD9F8DEDE5FC}" destId="{4FDE4A02-7E70-4E99-A105-57EE5A43311E}" srcOrd="0" destOrd="0" parTransId="{8F00CA37-F642-49E1-85F2-9EC23E311497}" sibTransId="{45FCB476-6EA2-4472-A10F-E2BBB72AFF14}"/>
    <dgm:cxn modelId="{B07330AB-9D55-440F-B97D-5385C08BFCF5}" type="presOf" srcId="{2375EB52-85F4-4AFA-9206-841A1CF713C1}" destId="{AFD06AC7-E7F9-4FB1-B0CE-A27A55976B2A}" srcOrd="0" destOrd="3" presId="urn:microsoft.com/office/officeart/2005/8/layout/hList2"/>
    <dgm:cxn modelId="{1549BAC1-59AF-4616-A906-40FEE91F4EF5}" srcId="{A4DB70F3-ACB5-4687-8B6D-ECEF8C406666}" destId="{D898B18A-7164-4806-A74F-CC0143C39B77}" srcOrd="3" destOrd="0" parTransId="{A7EA7497-E38E-461B-93F0-FD014C728E7F}" sibTransId="{9541FE7D-8279-44FD-827A-B46022054259}"/>
    <dgm:cxn modelId="{E174E7B5-DFB2-4676-B8A3-2D188F832666}" srcId="{052031CA-12F3-4A02-87C8-33C7FE6CCE48}" destId="{AED0019F-6883-40E2-B3A0-DD9F8DEDE5FC}" srcOrd="1" destOrd="0" parTransId="{9F7029BC-5F99-48BC-B910-E50D7F996F51}" sibTransId="{F3655E13-7766-40DB-9EBA-FB25057B0C97}"/>
    <dgm:cxn modelId="{6FBCC4C5-4771-4EEA-A743-77042ED45C84}" srcId="{A4DB70F3-ACB5-4687-8B6D-ECEF8C406666}" destId="{0A97AB55-3938-4D41-96D1-FC8A07CFC009}" srcOrd="5" destOrd="0" parTransId="{A595BB84-D132-429E-9E4E-C4547037506C}" sibTransId="{8215A4BC-DA0C-401E-B2F2-56E91D1D55F1}"/>
    <dgm:cxn modelId="{24E4506A-E0B6-4166-A417-86E957C58FE6}" type="presOf" srcId="{0778636F-3835-442B-981F-02B4A4BB76DE}" destId="{E6672063-0C82-4F5B-AFB8-7EC9D4AF57B3}" srcOrd="0" destOrd="1" presId="urn:microsoft.com/office/officeart/2005/8/layout/hList2"/>
    <dgm:cxn modelId="{BEDFC430-B27F-42E1-88C5-A7FB4024BE8C}" srcId="{97DE1E84-EB54-4EEA-9211-6AAF78E81172}" destId="{D9F11140-3911-4D41-B084-0A40AC40FD55}" srcOrd="3" destOrd="0" parTransId="{3EFE645F-6C38-4318-BB3A-31BDA3DD798F}" sibTransId="{F0E889DD-A104-41FA-A922-0DE27F7767B7}"/>
    <dgm:cxn modelId="{3FF57353-C851-4154-8BA8-4D3A658B66B5}" srcId="{A4DB70F3-ACB5-4687-8B6D-ECEF8C406666}" destId="{56EDAB27-8ED0-4686-94A3-386C9A37B810}" srcOrd="7" destOrd="0" parTransId="{C7C55C14-51CB-4316-962B-7BB216A85FC1}" sibTransId="{731CB5F6-FD5F-4E3A-A3E5-F58B53170D28}"/>
    <dgm:cxn modelId="{199130BE-0D46-4510-8BB7-1F3C1F3E2DCA}" type="presOf" srcId="{F08CFFE6-BE4E-4BD3-953B-30C0FC435DEF}" destId="{BB2A3649-A540-4A95-95A6-900BEA886946}" srcOrd="0" destOrd="6" presId="urn:microsoft.com/office/officeart/2005/8/layout/hList2"/>
    <dgm:cxn modelId="{F6900FAC-6FF1-467C-82F1-3EA9375F5476}" type="presOf" srcId="{97DE1E84-EB54-4EEA-9211-6AAF78E81172}" destId="{9844D327-B421-4BBE-86B6-00A9098A185E}" srcOrd="0" destOrd="0" presId="urn:microsoft.com/office/officeart/2005/8/layout/hList2"/>
    <dgm:cxn modelId="{A12DCC54-B61F-4442-92F2-1D54B291B89C}" srcId="{97DE1E84-EB54-4EEA-9211-6AAF78E81172}" destId="{0778636F-3835-442B-981F-02B4A4BB76DE}" srcOrd="1" destOrd="0" parTransId="{C439CEDE-7DF0-464E-AE7E-716BF40EE6C8}" sibTransId="{114BFD26-38D0-44FD-9533-AAE5D1DAF260}"/>
    <dgm:cxn modelId="{130E1FFE-F177-4023-8607-5814975545C9}" type="presOf" srcId="{9FD50176-A8F2-4D77-B798-CB163B8A0D20}" destId="{BB2A3649-A540-4A95-95A6-900BEA886946}" srcOrd="0" destOrd="1" presId="urn:microsoft.com/office/officeart/2005/8/layout/hList2"/>
    <dgm:cxn modelId="{2AF8563E-6164-4705-9954-88861CC46DDE}" type="presOf" srcId="{052031CA-12F3-4A02-87C8-33C7FE6CCE48}" destId="{8E63204F-B692-4389-83F8-1F35226E0C27}" srcOrd="0" destOrd="0" presId="urn:microsoft.com/office/officeart/2005/8/layout/hList2"/>
    <dgm:cxn modelId="{CEA528FD-A16A-4903-8E6C-3E131C4E1B5B}" type="presOf" srcId="{A4DB70F3-ACB5-4687-8B6D-ECEF8C406666}" destId="{95BE8F28-7B10-4B39-BE28-28B1D0E58524}" srcOrd="0" destOrd="0" presId="urn:microsoft.com/office/officeart/2005/8/layout/hList2"/>
    <dgm:cxn modelId="{ECC34260-FC26-4E34-9C1B-A7F590B1C9CE}" srcId="{AED0019F-6883-40E2-B3A0-DD9F8DEDE5FC}" destId="{50B860D1-5728-45B4-894E-1BF7AE76F372}" srcOrd="1" destOrd="0" parTransId="{A2486451-20FD-4A1C-B08B-B981F7246CCF}" sibTransId="{F5840A67-48B2-459A-B546-0DC3D75196B9}"/>
    <dgm:cxn modelId="{2EA6F100-976A-4E64-BF97-0153802FF1FB}" type="presOf" srcId="{7A7138D8-0620-4827-AB0F-60756BD2BE1B}" destId="{E6672063-0C82-4F5B-AFB8-7EC9D4AF57B3}" srcOrd="0" destOrd="2" presId="urn:microsoft.com/office/officeart/2005/8/layout/hList2"/>
    <dgm:cxn modelId="{81059C45-7D65-4670-A744-FC34E4467348}" type="presOf" srcId="{0A97AB55-3938-4D41-96D1-FC8A07CFC009}" destId="{BB2A3649-A540-4A95-95A6-900BEA886946}" srcOrd="0" destOrd="5" presId="urn:microsoft.com/office/officeart/2005/8/layout/hList2"/>
    <dgm:cxn modelId="{997B266A-9467-490D-B9E1-AB1E62661BF0}" type="presOf" srcId="{F9313819-D78A-45E2-A270-6A0F7636EDCE}" destId="{E6672063-0C82-4F5B-AFB8-7EC9D4AF57B3}" srcOrd="0" destOrd="0" presId="urn:microsoft.com/office/officeart/2005/8/layout/hList2"/>
    <dgm:cxn modelId="{60920D0E-1BD7-43E6-9110-7404F5445682}" type="presOf" srcId="{50B860D1-5728-45B4-894E-1BF7AE76F372}" destId="{AFD06AC7-E7F9-4FB1-B0CE-A27A55976B2A}" srcOrd="0" destOrd="1" presId="urn:microsoft.com/office/officeart/2005/8/layout/hList2"/>
    <dgm:cxn modelId="{435BE523-3457-4E12-BC76-A519871194DD}" type="presOf" srcId="{5250C140-BC84-45C0-83C3-8E14303C4104}" destId="{BB2A3649-A540-4A95-95A6-900BEA886946}" srcOrd="0" destOrd="4" presId="urn:microsoft.com/office/officeart/2005/8/layout/hList2"/>
    <dgm:cxn modelId="{E97DFD3A-E804-4FB9-B04B-9AB6D1FCEBEE}" srcId="{A4DB70F3-ACB5-4687-8B6D-ECEF8C406666}" destId="{5250C140-BC84-45C0-83C3-8E14303C4104}" srcOrd="4" destOrd="0" parTransId="{C819AE2C-D703-4FDB-ADB9-335980588E9D}" sibTransId="{0B2A364B-30F8-4E16-AF20-28DC24ACA805}"/>
    <dgm:cxn modelId="{D4849869-65D3-417D-8428-4B702B6F71A8}" srcId="{052031CA-12F3-4A02-87C8-33C7FE6CCE48}" destId="{A4DB70F3-ACB5-4687-8B6D-ECEF8C406666}" srcOrd="2" destOrd="0" parTransId="{D0EBFECF-A4A9-416F-90FF-591CF6A991D0}" sibTransId="{5A2B48D5-4A35-40D7-9CAB-4856CD2FADFB}"/>
    <dgm:cxn modelId="{BC7C2E5A-C0D3-419F-AE3F-D77907E45708}" type="presOf" srcId="{1257D280-C3CE-459D-A852-DED2F0110966}" destId="{BB2A3649-A540-4A95-95A6-900BEA886946}" srcOrd="0" destOrd="0" presId="urn:microsoft.com/office/officeart/2005/8/layout/hList2"/>
    <dgm:cxn modelId="{7D41EABB-85F2-45E0-9BA7-4FEB2F8C11AF}" srcId="{A4DB70F3-ACB5-4687-8B6D-ECEF8C406666}" destId="{D1E7EA94-3AF7-4814-A6FA-C66E11F7A7D6}" srcOrd="8" destOrd="0" parTransId="{D3009CBF-020E-44A1-BF2B-61F62F3C8801}" sibTransId="{9A53677E-5A40-4F12-B590-F0786A3F7E2C}"/>
    <dgm:cxn modelId="{0FEBEBDF-7C4C-4212-A297-01C3ECD38D0A}" type="presOf" srcId="{D1E7EA94-3AF7-4814-A6FA-C66E11F7A7D6}" destId="{BB2A3649-A540-4A95-95A6-900BEA886946}" srcOrd="0" destOrd="8" presId="urn:microsoft.com/office/officeart/2005/8/layout/hList2"/>
    <dgm:cxn modelId="{E25261CB-7578-4FA2-9CF1-7092BEDC65C8}" srcId="{97DE1E84-EB54-4EEA-9211-6AAF78E81172}" destId="{7A7138D8-0620-4827-AB0F-60756BD2BE1B}" srcOrd="2" destOrd="0" parTransId="{A6064A2C-A73A-4440-9AAC-C317640EFDEC}" sibTransId="{3D13E061-177A-463C-9479-F428BF42DAEB}"/>
    <dgm:cxn modelId="{EA939C8C-4525-46C9-AED9-0E9B39E41DF8}" type="presOf" srcId="{AED0019F-6883-40E2-B3A0-DD9F8DEDE5FC}" destId="{C7D914F5-B61F-4619-85EB-D288AAB4C4DD}" srcOrd="0" destOrd="0" presId="urn:microsoft.com/office/officeart/2005/8/layout/hList2"/>
    <dgm:cxn modelId="{7E4CAF78-A2FC-40A6-8433-A9347DD6736B}" type="presOf" srcId="{FF8F1D1B-9D2E-4BE5-A4F1-E32DF99E848E}" destId="{BB2A3649-A540-4A95-95A6-900BEA886946}" srcOrd="0" destOrd="9" presId="urn:microsoft.com/office/officeart/2005/8/layout/hList2"/>
    <dgm:cxn modelId="{91578C03-7234-4F56-81CB-423F9FA8A2F2}" type="presOf" srcId="{4FDE4A02-7E70-4E99-A105-57EE5A43311E}" destId="{AFD06AC7-E7F9-4FB1-B0CE-A27A55976B2A}" srcOrd="0" destOrd="0" presId="urn:microsoft.com/office/officeart/2005/8/layout/hList2"/>
    <dgm:cxn modelId="{6D50FB4D-3E7A-4CB8-BE9C-72258128AA2B}" type="presOf" srcId="{56EDAB27-8ED0-4686-94A3-386C9A37B810}" destId="{BB2A3649-A540-4A95-95A6-900BEA886946}" srcOrd="0" destOrd="7" presId="urn:microsoft.com/office/officeart/2005/8/layout/hList2"/>
    <dgm:cxn modelId="{64F2B7C2-6FA6-44F5-A158-52E81409E0A0}" srcId="{A4DB70F3-ACB5-4687-8B6D-ECEF8C406666}" destId="{FF8F1D1B-9D2E-4BE5-A4F1-E32DF99E848E}" srcOrd="9" destOrd="0" parTransId="{0EAF9675-7333-4740-880C-2683B6B850A7}" sibTransId="{46E51D0D-F462-4EE5-941B-530A6DCC8688}"/>
    <dgm:cxn modelId="{71C43426-D1CF-43BD-88A2-A287FDBECE1F}" type="presOf" srcId="{D0BDC8EF-1BB6-4B87-9FA3-47DCC29406C4}" destId="{AFD06AC7-E7F9-4FB1-B0CE-A27A55976B2A}" srcOrd="0" destOrd="2" presId="urn:microsoft.com/office/officeart/2005/8/layout/hList2"/>
    <dgm:cxn modelId="{24EA99EE-D25C-47DC-A39C-6FD1DD089A43}" type="presOf" srcId="{D9F11140-3911-4D41-B084-0A40AC40FD55}" destId="{E6672063-0C82-4F5B-AFB8-7EC9D4AF57B3}" srcOrd="0" destOrd="3" presId="urn:microsoft.com/office/officeart/2005/8/layout/hList2"/>
    <dgm:cxn modelId="{520F6DC6-8292-46E5-97DD-C0D0D51CF3F8}" srcId="{A4DB70F3-ACB5-4687-8B6D-ECEF8C406666}" destId="{F08CFFE6-BE4E-4BD3-953B-30C0FC435DEF}" srcOrd="6" destOrd="0" parTransId="{979BDD87-5D50-480D-966F-3F48287CF02A}" sibTransId="{FA34D0E8-C934-47C6-9A8A-3F5CDCCB3CDC}"/>
    <dgm:cxn modelId="{F16FF7E2-DFA8-4570-A2E1-E0F1F86D2F26}" type="presOf" srcId="{D898B18A-7164-4806-A74F-CC0143C39B77}" destId="{BB2A3649-A540-4A95-95A6-900BEA886946}" srcOrd="0" destOrd="3" presId="urn:microsoft.com/office/officeart/2005/8/layout/hList2"/>
    <dgm:cxn modelId="{7C9C3333-6349-4874-9EE9-BDD5562327A9}" srcId="{A4DB70F3-ACB5-4687-8B6D-ECEF8C406666}" destId="{9FD50176-A8F2-4D77-B798-CB163B8A0D20}" srcOrd="1" destOrd="0" parTransId="{DBE645FE-DD22-4203-BA60-7459AC164861}" sibTransId="{24B806E6-7555-4E95-96B5-BE38E5F9D06F}"/>
    <dgm:cxn modelId="{7FFE49F2-19E9-47DB-84EB-780D5410720B}" srcId="{AED0019F-6883-40E2-B3A0-DD9F8DEDE5FC}" destId="{2375EB52-85F4-4AFA-9206-841A1CF713C1}" srcOrd="3" destOrd="0" parTransId="{BF8E4B42-5559-48A9-A3E1-2BBC672F79CB}" sibTransId="{A54931DD-92E7-4528-B700-F0FD553E1F0A}"/>
    <dgm:cxn modelId="{D8575069-3820-414B-A92F-5B00232809E0}" srcId="{A4DB70F3-ACB5-4687-8B6D-ECEF8C406666}" destId="{FAF37658-DBF1-4337-955C-8B282A19F55B}" srcOrd="2" destOrd="0" parTransId="{783E9498-675A-41FB-A11C-5DB97FEC0EBA}" sibTransId="{71CBA791-D7B1-47CD-AB7F-7257A785887A}"/>
    <dgm:cxn modelId="{A1E8BCA3-B9AD-495B-B2DC-BC30BFA7944D}" srcId="{052031CA-12F3-4A02-87C8-33C7FE6CCE48}" destId="{97DE1E84-EB54-4EEA-9211-6AAF78E81172}" srcOrd="0" destOrd="0" parTransId="{1FC56E77-B0DE-4814-B780-7E264AE5DB32}" sibTransId="{9636E403-0414-4400-9BCA-C5E30EA66B7D}"/>
    <dgm:cxn modelId="{3A00141D-CB7B-4928-BBE7-04F5A2A74063}" type="presOf" srcId="{FAF37658-DBF1-4337-955C-8B282A19F55B}" destId="{BB2A3649-A540-4A95-95A6-900BEA886946}" srcOrd="0" destOrd="2" presId="urn:microsoft.com/office/officeart/2005/8/layout/hList2"/>
    <dgm:cxn modelId="{245CF776-99D5-44E0-B06C-F55266094ED0}" srcId="{AED0019F-6883-40E2-B3A0-DD9F8DEDE5FC}" destId="{D0BDC8EF-1BB6-4B87-9FA3-47DCC29406C4}" srcOrd="2" destOrd="0" parTransId="{10CDF113-0550-4AF6-9446-9862489B6BE9}" sibTransId="{FE32E846-A7C9-4236-B050-BCE3A9F08228}"/>
    <dgm:cxn modelId="{92BB62D7-C745-48D0-9066-57304B1AD104}" srcId="{A4DB70F3-ACB5-4687-8B6D-ECEF8C406666}" destId="{1257D280-C3CE-459D-A852-DED2F0110966}" srcOrd="0" destOrd="0" parTransId="{1B8B5C1D-02DA-429F-88A5-1A38EE2F1B4C}" sibTransId="{74AE3E34-E2BD-49BD-8621-AC87ADF26C28}"/>
    <dgm:cxn modelId="{ACCD5E55-9E6E-4093-889C-EB075C6B57D0}" srcId="{97DE1E84-EB54-4EEA-9211-6AAF78E81172}" destId="{F9313819-D78A-45E2-A270-6A0F7636EDCE}" srcOrd="0" destOrd="0" parTransId="{B7969A46-0AD1-4ECC-88FD-19EC9585B31D}" sibTransId="{90B4773C-4E0D-4B0A-AAD4-A93DAED76EF1}"/>
    <dgm:cxn modelId="{135B43A8-5B5E-4506-888E-93AF3D969D78}" type="presParOf" srcId="{8E63204F-B692-4389-83F8-1F35226E0C27}" destId="{C5264F88-65A6-45B5-B27D-E195B3A56F2A}" srcOrd="0" destOrd="0" presId="urn:microsoft.com/office/officeart/2005/8/layout/hList2"/>
    <dgm:cxn modelId="{38A82254-D6AA-45CE-95E3-36F30DA18561}" type="presParOf" srcId="{C5264F88-65A6-45B5-B27D-E195B3A56F2A}" destId="{21378727-5F34-4401-8DA0-2ACA1B895402}" srcOrd="0" destOrd="0" presId="urn:microsoft.com/office/officeart/2005/8/layout/hList2"/>
    <dgm:cxn modelId="{7849D33A-9340-4A20-8193-150F1BF78F10}" type="presParOf" srcId="{C5264F88-65A6-45B5-B27D-E195B3A56F2A}" destId="{E6672063-0C82-4F5B-AFB8-7EC9D4AF57B3}" srcOrd="1" destOrd="0" presId="urn:microsoft.com/office/officeart/2005/8/layout/hList2"/>
    <dgm:cxn modelId="{129E04AD-C340-4F14-ABC6-A0D3CE4A6B07}" type="presParOf" srcId="{C5264F88-65A6-45B5-B27D-E195B3A56F2A}" destId="{9844D327-B421-4BBE-86B6-00A9098A185E}" srcOrd="2" destOrd="0" presId="urn:microsoft.com/office/officeart/2005/8/layout/hList2"/>
    <dgm:cxn modelId="{7A88119A-F695-49F9-B26B-B7A916FA9C5C}" type="presParOf" srcId="{8E63204F-B692-4389-83F8-1F35226E0C27}" destId="{26FBBD2B-E387-4807-8D09-5059D762B15D}" srcOrd="1" destOrd="0" presId="urn:microsoft.com/office/officeart/2005/8/layout/hList2"/>
    <dgm:cxn modelId="{3BFBDD6A-FBEA-4C20-85B6-82252FAC7660}" type="presParOf" srcId="{8E63204F-B692-4389-83F8-1F35226E0C27}" destId="{E16E4202-6273-4C12-A60E-CB0CF1BDD712}" srcOrd="2" destOrd="0" presId="urn:microsoft.com/office/officeart/2005/8/layout/hList2"/>
    <dgm:cxn modelId="{335D39F6-4BCF-44D2-AF31-0CAB923C14AD}" type="presParOf" srcId="{E16E4202-6273-4C12-A60E-CB0CF1BDD712}" destId="{BD911389-E0F1-4FDC-BD56-196E9E7957D2}" srcOrd="0" destOrd="0" presId="urn:microsoft.com/office/officeart/2005/8/layout/hList2"/>
    <dgm:cxn modelId="{21488E1D-6204-4846-8908-D0C8BE58F91D}" type="presParOf" srcId="{E16E4202-6273-4C12-A60E-CB0CF1BDD712}" destId="{AFD06AC7-E7F9-4FB1-B0CE-A27A55976B2A}" srcOrd="1" destOrd="0" presId="urn:microsoft.com/office/officeart/2005/8/layout/hList2"/>
    <dgm:cxn modelId="{F0CC7E6F-A32F-432D-A1DF-D6216802A823}" type="presParOf" srcId="{E16E4202-6273-4C12-A60E-CB0CF1BDD712}" destId="{C7D914F5-B61F-4619-85EB-D288AAB4C4DD}" srcOrd="2" destOrd="0" presId="urn:microsoft.com/office/officeart/2005/8/layout/hList2"/>
    <dgm:cxn modelId="{58455347-BA5D-454F-AF99-0BA7C7367826}" type="presParOf" srcId="{8E63204F-B692-4389-83F8-1F35226E0C27}" destId="{267A0ACC-12CC-440C-B5DD-967941C2C7AE}" srcOrd="3" destOrd="0" presId="urn:microsoft.com/office/officeart/2005/8/layout/hList2"/>
    <dgm:cxn modelId="{A716DB12-0EB5-4F9B-B02A-A74B14F18C2F}" type="presParOf" srcId="{8E63204F-B692-4389-83F8-1F35226E0C27}" destId="{46C7240F-C218-4120-90FB-3ECF236A8714}" srcOrd="4" destOrd="0" presId="urn:microsoft.com/office/officeart/2005/8/layout/hList2"/>
    <dgm:cxn modelId="{44A024F1-462D-4203-906C-BFDD2CDD95F7}" type="presParOf" srcId="{46C7240F-C218-4120-90FB-3ECF236A8714}" destId="{DF730AF3-428A-49FD-AE49-607C0707CE76}" srcOrd="0" destOrd="0" presId="urn:microsoft.com/office/officeart/2005/8/layout/hList2"/>
    <dgm:cxn modelId="{6E5E965F-4CE0-4D9A-AE75-8BFD5C579B63}" type="presParOf" srcId="{46C7240F-C218-4120-90FB-3ECF236A8714}" destId="{BB2A3649-A540-4A95-95A6-900BEA886946}" srcOrd="1" destOrd="0" presId="urn:microsoft.com/office/officeart/2005/8/layout/hList2"/>
    <dgm:cxn modelId="{85480A11-F702-459F-B219-E767BE451D58}" type="presParOf" srcId="{46C7240F-C218-4120-90FB-3ECF236A8714}" destId="{95BE8F28-7B10-4B39-BE28-28B1D0E58524}"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44D327-B421-4BBE-86B6-00A9098A185E}">
      <dsp:nvSpPr>
        <dsp:cNvPr id="0" name=""/>
        <dsp:cNvSpPr/>
      </dsp:nvSpPr>
      <dsp:spPr>
        <a:xfrm rot="16200000">
          <a:off x="-943280" y="3463546"/>
          <a:ext cx="3261393" cy="366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3898" bIns="0" numCol="1" spcCol="1270" anchor="t" anchorCtr="0">
          <a:noAutofit/>
        </a:bodyPr>
        <a:lstStyle/>
        <a:p>
          <a:pPr lvl="0" algn="r" defTabSz="1066800">
            <a:lnSpc>
              <a:spcPct val="90000"/>
            </a:lnSpc>
            <a:spcBef>
              <a:spcPct val="0"/>
            </a:spcBef>
            <a:spcAft>
              <a:spcPct val="35000"/>
            </a:spcAft>
          </a:pPr>
          <a:r>
            <a:rPr lang="es-CO" sz="2400" kern="1200" dirty="0" smtClean="0"/>
            <a:t>Membrana celular</a:t>
          </a:r>
          <a:endParaRPr lang="es-CO" sz="2400" kern="1200" dirty="0"/>
        </a:p>
      </dsp:txBody>
      <dsp:txXfrm>
        <a:off x="-943280" y="3463546"/>
        <a:ext cx="3261393" cy="366719"/>
      </dsp:txXfrm>
    </dsp:sp>
    <dsp:sp modelId="{E6672063-0C82-4F5B-AFB8-7EC9D4AF57B3}">
      <dsp:nvSpPr>
        <dsp:cNvPr id="0" name=""/>
        <dsp:cNvSpPr/>
      </dsp:nvSpPr>
      <dsp:spPr>
        <a:xfrm>
          <a:off x="936098" y="2088223"/>
          <a:ext cx="2000276" cy="2274746"/>
        </a:xfrm>
        <a:prstGeom prst="rect">
          <a:avLst/>
        </a:prstGeom>
        <a:gradFill flip="none" rotWithShape="0">
          <a:gsLst>
            <a:gs pos="0">
              <a:schemeClr val="accent3">
                <a:shade val="51000"/>
                <a:satMod val="130000"/>
              </a:schemeClr>
            </a:gs>
            <a:gs pos="80000">
              <a:schemeClr val="accent3">
                <a:shade val="93000"/>
                <a:satMod val="130000"/>
              </a:schemeClr>
            </a:gs>
            <a:gs pos="100000">
              <a:schemeClr val="accent3">
                <a:shade val="94000"/>
                <a:satMod val="135000"/>
              </a:schemeClr>
            </a:gs>
          </a:gsLst>
          <a:path path="circle">
            <a:fillToRect l="50000" t="50000" r="50000" b="50000"/>
          </a:path>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70688" tIns="293898" rIns="170688" bIns="170688" numCol="1" spcCol="1270" anchor="t" anchorCtr="0">
          <a:noAutofit/>
        </a:bodyPr>
        <a:lstStyle/>
        <a:p>
          <a:pPr marL="228600" lvl="1" indent="-228600" algn="l" defTabSz="1066800">
            <a:lnSpc>
              <a:spcPct val="90000"/>
            </a:lnSpc>
            <a:spcBef>
              <a:spcPct val="0"/>
            </a:spcBef>
            <a:spcAft>
              <a:spcPct val="15000"/>
            </a:spcAft>
            <a:buChar char="••"/>
          </a:pPr>
          <a:r>
            <a:rPr lang="es-CO" sz="2400" kern="1200" dirty="0" smtClean="0">
              <a:solidFill>
                <a:schemeClr val="tx1"/>
              </a:solidFill>
            </a:rPr>
            <a:t>Formada por:</a:t>
          </a:r>
          <a:endParaRPr lang="es-CO" sz="2400" kern="1200" dirty="0">
            <a:solidFill>
              <a:schemeClr val="tx1"/>
            </a:solidFill>
          </a:endParaRPr>
        </a:p>
        <a:p>
          <a:pPr marL="228600" lvl="1" indent="-228600" algn="l" defTabSz="889000">
            <a:lnSpc>
              <a:spcPct val="90000"/>
            </a:lnSpc>
            <a:spcBef>
              <a:spcPct val="0"/>
            </a:spcBef>
            <a:spcAft>
              <a:spcPct val="15000"/>
            </a:spcAft>
            <a:buChar char="••"/>
          </a:pPr>
          <a:r>
            <a:rPr lang="es-CO" sz="2000" kern="1200" dirty="0" smtClean="0">
              <a:solidFill>
                <a:schemeClr val="tx1"/>
              </a:solidFill>
            </a:rPr>
            <a:t>Proteínas</a:t>
          </a:r>
          <a:endParaRPr lang="es-CO" sz="2000" kern="1200" dirty="0">
            <a:solidFill>
              <a:schemeClr val="tx1"/>
            </a:solidFill>
          </a:endParaRPr>
        </a:p>
        <a:p>
          <a:pPr marL="228600" lvl="1" indent="-228600" algn="l" defTabSz="889000">
            <a:lnSpc>
              <a:spcPct val="90000"/>
            </a:lnSpc>
            <a:spcBef>
              <a:spcPct val="0"/>
            </a:spcBef>
            <a:spcAft>
              <a:spcPct val="15000"/>
            </a:spcAft>
            <a:buChar char="••"/>
          </a:pPr>
          <a:r>
            <a:rPr lang="es-CO" sz="2000" kern="1200" dirty="0" smtClean="0">
              <a:solidFill>
                <a:schemeClr val="tx1"/>
              </a:solidFill>
            </a:rPr>
            <a:t>Poros</a:t>
          </a:r>
          <a:endParaRPr lang="es-CO" sz="2000" kern="1200" dirty="0">
            <a:solidFill>
              <a:schemeClr val="tx1"/>
            </a:solidFill>
          </a:endParaRPr>
        </a:p>
        <a:p>
          <a:pPr marL="228600" lvl="1" indent="-228600" algn="l" defTabSz="889000">
            <a:lnSpc>
              <a:spcPct val="90000"/>
            </a:lnSpc>
            <a:spcBef>
              <a:spcPct val="0"/>
            </a:spcBef>
            <a:spcAft>
              <a:spcPct val="15000"/>
            </a:spcAft>
            <a:buChar char="••"/>
          </a:pPr>
          <a:r>
            <a:rPr lang="es-CO" sz="2000" kern="1200" dirty="0" smtClean="0">
              <a:solidFill>
                <a:schemeClr val="tx1"/>
              </a:solidFill>
            </a:rPr>
            <a:t>Canal</a:t>
          </a:r>
          <a:endParaRPr lang="es-CO" sz="2000" kern="1200" dirty="0">
            <a:solidFill>
              <a:schemeClr val="tx1"/>
            </a:solidFill>
          </a:endParaRPr>
        </a:p>
      </dsp:txBody>
      <dsp:txXfrm>
        <a:off x="936098" y="2088223"/>
        <a:ext cx="2000276" cy="2274746"/>
      </dsp:txXfrm>
    </dsp:sp>
    <dsp:sp modelId="{21378727-5F34-4401-8DA0-2ACA1B895402}">
      <dsp:nvSpPr>
        <dsp:cNvPr id="0" name=""/>
        <dsp:cNvSpPr/>
      </dsp:nvSpPr>
      <dsp:spPr>
        <a:xfrm>
          <a:off x="413567" y="442805"/>
          <a:ext cx="2047047" cy="1761694"/>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D914F5-B61F-4619-85EB-D288AAB4C4DD}">
      <dsp:nvSpPr>
        <dsp:cNvPr id="0" name=""/>
        <dsp:cNvSpPr/>
      </dsp:nvSpPr>
      <dsp:spPr>
        <a:xfrm rot="16200000">
          <a:off x="2449124" y="2522915"/>
          <a:ext cx="2341471" cy="333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3898" bIns="0" numCol="1" spcCol="1270" anchor="t" anchorCtr="0">
          <a:noAutofit/>
        </a:bodyPr>
        <a:lstStyle/>
        <a:p>
          <a:pPr lvl="0" algn="r" defTabSz="1022350">
            <a:lnSpc>
              <a:spcPct val="90000"/>
            </a:lnSpc>
            <a:spcBef>
              <a:spcPct val="0"/>
            </a:spcBef>
            <a:spcAft>
              <a:spcPct val="35000"/>
            </a:spcAft>
          </a:pPr>
          <a:r>
            <a:rPr lang="es-CO" sz="2300" b="1" kern="1200" dirty="0" smtClean="0"/>
            <a:t>Núcleo</a:t>
          </a:r>
          <a:endParaRPr lang="es-CO" sz="2300" b="1" kern="1200" dirty="0"/>
        </a:p>
      </dsp:txBody>
      <dsp:txXfrm>
        <a:off x="2449124" y="2522915"/>
        <a:ext cx="2341471" cy="333239"/>
      </dsp:txXfrm>
    </dsp:sp>
    <dsp:sp modelId="{AFD06AC7-E7F9-4FB1-B0CE-A27A55976B2A}">
      <dsp:nvSpPr>
        <dsp:cNvPr id="0" name=""/>
        <dsp:cNvSpPr/>
      </dsp:nvSpPr>
      <dsp:spPr>
        <a:xfrm>
          <a:off x="3769038" y="1506788"/>
          <a:ext cx="1659883" cy="2402167"/>
        </a:xfrm>
        <a:prstGeom prst="rect">
          <a:avLst/>
        </a:prstGeom>
        <a:gradFill flip="none" rotWithShape="0">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t="100000" r="100000"/>
          </a:path>
          <a:tileRect l="-100000" b="-10000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293898" rIns="142240" bIns="142240" numCol="1" spcCol="1270" anchor="t" anchorCtr="0">
          <a:noAutofit/>
        </a:bodyPr>
        <a:lstStyle/>
        <a:p>
          <a:pPr marL="228600" lvl="1" indent="-228600" algn="l" defTabSz="889000">
            <a:lnSpc>
              <a:spcPct val="90000"/>
            </a:lnSpc>
            <a:spcBef>
              <a:spcPct val="0"/>
            </a:spcBef>
            <a:spcAft>
              <a:spcPct val="15000"/>
            </a:spcAft>
            <a:buChar char="••"/>
          </a:pPr>
          <a:r>
            <a:rPr lang="es-CO" sz="2000" b="1" kern="1200" dirty="0" smtClean="0">
              <a:solidFill>
                <a:schemeClr val="tx1"/>
              </a:solidFill>
            </a:rPr>
            <a:t>Formado por:</a:t>
          </a:r>
          <a:endParaRPr lang="es-CO" sz="2000" b="1"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Poro nuclear</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Nucléolo</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Membrana nuclear</a:t>
          </a:r>
          <a:endParaRPr lang="es-CO" sz="1800" kern="1200" dirty="0">
            <a:solidFill>
              <a:schemeClr val="tx1"/>
            </a:solidFill>
          </a:endParaRPr>
        </a:p>
      </dsp:txBody>
      <dsp:txXfrm>
        <a:off x="3769038" y="1506788"/>
        <a:ext cx="1659883" cy="2402167"/>
      </dsp:txXfrm>
    </dsp:sp>
    <dsp:sp modelId="{BD911389-E0F1-4FDC-BD56-196E9E7957D2}">
      <dsp:nvSpPr>
        <dsp:cNvPr id="0" name=""/>
        <dsp:cNvSpPr/>
      </dsp:nvSpPr>
      <dsp:spPr>
        <a:xfrm>
          <a:off x="3151139" y="456888"/>
          <a:ext cx="1260763" cy="1251152"/>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BE8F28-7B10-4B39-BE28-28B1D0E58524}">
      <dsp:nvSpPr>
        <dsp:cNvPr id="0" name=""/>
        <dsp:cNvSpPr/>
      </dsp:nvSpPr>
      <dsp:spPr>
        <a:xfrm rot="16200000">
          <a:off x="4387374" y="3821553"/>
          <a:ext cx="3367808" cy="3332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93898" bIns="0" numCol="1" spcCol="1270" anchor="t" anchorCtr="0">
          <a:noAutofit/>
        </a:bodyPr>
        <a:lstStyle/>
        <a:p>
          <a:pPr lvl="0" algn="r" defTabSz="1022350">
            <a:lnSpc>
              <a:spcPct val="90000"/>
            </a:lnSpc>
            <a:spcBef>
              <a:spcPct val="0"/>
            </a:spcBef>
            <a:spcAft>
              <a:spcPct val="35000"/>
            </a:spcAft>
          </a:pPr>
          <a:r>
            <a:rPr lang="es-CO" sz="2300" kern="1200" dirty="0" smtClean="0"/>
            <a:t>Citoplasma</a:t>
          </a:r>
          <a:endParaRPr lang="es-CO" sz="2300" kern="1200" dirty="0"/>
        </a:p>
      </dsp:txBody>
      <dsp:txXfrm>
        <a:off x="4387374" y="3821553"/>
        <a:ext cx="3367808" cy="333239"/>
      </dsp:txXfrm>
    </dsp:sp>
    <dsp:sp modelId="{BB2A3649-A540-4A95-95A6-900BEA886946}">
      <dsp:nvSpPr>
        <dsp:cNvPr id="0" name=""/>
        <dsp:cNvSpPr/>
      </dsp:nvSpPr>
      <dsp:spPr>
        <a:xfrm>
          <a:off x="6264704" y="1944197"/>
          <a:ext cx="2032162" cy="3964581"/>
        </a:xfrm>
        <a:prstGeom prst="rect">
          <a:avLst/>
        </a:prstGeom>
        <a:gradFill flip="none" rotWithShape="0">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6200000" scaled="1"/>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293898" rIns="128016" bIns="128016" numCol="1" spcCol="1270" anchor="t" anchorCtr="0">
          <a:noAutofit/>
        </a:bodyPr>
        <a:lstStyle/>
        <a:p>
          <a:pPr marL="171450" lvl="1" indent="-171450" algn="l" defTabSz="800100">
            <a:lnSpc>
              <a:spcPct val="90000"/>
            </a:lnSpc>
            <a:spcBef>
              <a:spcPct val="0"/>
            </a:spcBef>
            <a:spcAft>
              <a:spcPct val="15000"/>
            </a:spcAft>
            <a:buChar char="••"/>
          </a:pPr>
          <a:r>
            <a:rPr lang="es-CO" sz="1800" b="1" kern="1200" dirty="0" smtClean="0">
              <a:solidFill>
                <a:schemeClr val="tx1"/>
              </a:solidFill>
            </a:rPr>
            <a:t>Formado por:</a:t>
          </a:r>
          <a:endParaRPr lang="es-CO" sz="1800" b="1"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Retículo en </a:t>
          </a:r>
          <a:r>
            <a:rPr lang="es-CO" sz="1800" kern="1200" dirty="0" err="1" smtClean="0">
              <a:solidFill>
                <a:schemeClr val="tx1"/>
              </a:solidFill>
            </a:rPr>
            <a:t>doplasmático</a:t>
          </a:r>
          <a:r>
            <a:rPr lang="es-CO" sz="1800" kern="1200" dirty="0" smtClean="0">
              <a:solidFill>
                <a:schemeClr val="tx1"/>
              </a:solidFill>
            </a:rPr>
            <a:t> liso</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Retículo </a:t>
          </a:r>
          <a:r>
            <a:rPr lang="es-CO" sz="1800" kern="1200" dirty="0" err="1" smtClean="0">
              <a:solidFill>
                <a:schemeClr val="tx1"/>
              </a:solidFill>
            </a:rPr>
            <a:t>endoplasmático</a:t>
          </a:r>
          <a:r>
            <a:rPr lang="es-CO" sz="1800" kern="1200" dirty="0" smtClean="0">
              <a:solidFill>
                <a:schemeClr val="tx1"/>
              </a:solidFill>
            </a:rPr>
            <a:t> rugoso</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Ribosoma</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Mitocondrias</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Aparato de </a:t>
          </a:r>
          <a:r>
            <a:rPr lang="es-CO" sz="1800" kern="1200" dirty="0" err="1" smtClean="0">
              <a:solidFill>
                <a:schemeClr val="tx1"/>
              </a:solidFill>
            </a:rPr>
            <a:t>golgi</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err="1" smtClean="0">
              <a:solidFill>
                <a:schemeClr val="tx1"/>
              </a:solidFill>
            </a:rPr>
            <a:t>Centríolo</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Lisosoma</a:t>
          </a:r>
          <a:endParaRPr lang="es-CO" sz="1800" kern="1200" dirty="0">
            <a:solidFill>
              <a:schemeClr val="tx1"/>
            </a:solidFill>
          </a:endParaRPr>
        </a:p>
        <a:p>
          <a:pPr marL="171450" lvl="1" indent="-171450" algn="l" defTabSz="800100">
            <a:lnSpc>
              <a:spcPct val="90000"/>
            </a:lnSpc>
            <a:spcBef>
              <a:spcPct val="0"/>
            </a:spcBef>
            <a:spcAft>
              <a:spcPct val="15000"/>
            </a:spcAft>
            <a:buChar char="••"/>
          </a:pPr>
          <a:r>
            <a:rPr lang="es-CO" sz="1800" kern="1200" dirty="0" smtClean="0">
              <a:solidFill>
                <a:schemeClr val="tx1"/>
              </a:solidFill>
            </a:rPr>
            <a:t>Cloroplasto</a:t>
          </a:r>
          <a:endParaRPr lang="es-CO" sz="1800" kern="1200" dirty="0">
            <a:solidFill>
              <a:schemeClr val="tx1"/>
            </a:solidFill>
          </a:endParaRPr>
        </a:p>
        <a:p>
          <a:pPr marL="171450" lvl="1" indent="-171450" algn="l" defTabSz="800100">
            <a:lnSpc>
              <a:spcPct val="90000"/>
            </a:lnSpc>
            <a:spcBef>
              <a:spcPct val="0"/>
            </a:spcBef>
            <a:spcAft>
              <a:spcPct val="15000"/>
            </a:spcAft>
            <a:buChar char="••"/>
          </a:pPr>
          <a:endParaRPr lang="es-CO" sz="1800" kern="1200" dirty="0"/>
        </a:p>
      </dsp:txBody>
      <dsp:txXfrm>
        <a:off x="6264704" y="1944197"/>
        <a:ext cx="2032162" cy="3964581"/>
      </dsp:txXfrm>
    </dsp:sp>
    <dsp:sp modelId="{DF730AF3-428A-49FD-AE49-607C0707CE76}">
      <dsp:nvSpPr>
        <dsp:cNvPr id="0" name=""/>
        <dsp:cNvSpPr/>
      </dsp:nvSpPr>
      <dsp:spPr>
        <a:xfrm>
          <a:off x="5856069" y="456888"/>
          <a:ext cx="1679944" cy="1725371"/>
        </a:xfrm>
        <a:prstGeom prst="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21EF7-29CD-4066-8386-89FEDC39F7A2}" type="datetimeFigureOut">
              <a:rPr lang="es-CO" smtClean="0"/>
              <a:t>09/05/2013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35B11E-AFAF-462C-8316-5AB962BE92D9}" type="slidenum">
              <a:rPr lang="es-CO" smtClean="0"/>
              <a:t>‹Nº›</a:t>
            </a:fld>
            <a:endParaRPr lang="es-CO"/>
          </a:p>
        </p:txBody>
      </p:sp>
    </p:spTree>
    <p:extLst>
      <p:ext uri="{BB962C8B-B14F-4D97-AF65-F5344CB8AC3E}">
        <p14:creationId xmlns:p14="http://schemas.microsoft.com/office/powerpoint/2010/main" val="1237322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acelula3.wikispaces.com/ESTRUCTURA+DE+LA+C%C3%89LUL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interredu.com/celula-vegetal.ph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interredu.com/celula-vegetal.ph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diferencia-entre.com/diferencia-entre-celula-eucariota-y-procariota/"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interredu.com/celula-vegetal.ph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interredu.com/celula-vegetal.ph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resvivosmovera.webnode.es/las-celula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tareasya.com.mx/index.php/tareas-ya/primaria/quinto-grado/ciencias-naturales/1158-Funciones-de-la-c%C3%A9lula.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tareasya.com.mx/index.php/tareas-ya/primaria/quinto-grado/ciencias-naturales/1158-Funciones-de-la-c%C3%A9lula.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tareasya.com.mx/index.php/tareas-ya/primaria/quinto-grado/ciencias-naturales/1158-Funciones-de-la-c%C3%A9lula.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tareasya.com.mx/index.php/tareas-ya/primaria/quinto-grado/ciencias-naturales/1158-Funciones-de-la-c%C3%A9lula.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tareasya.com.mx/index.php/tareas-ya/primaria/quinto-grado/ciencias-naturales/1158-Funciones-de-la-c%C3%A9lula.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 </a:t>
            </a:r>
            <a:r>
              <a:rPr lang="es-CO" dirty="0" smtClean="0">
                <a:hlinkClick r:id="rId3"/>
              </a:rPr>
              <a:t>http://lacelula3.wikispaces.com/ESTRUCTURA+DE+LA+C%C3%89LULA</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3</a:t>
            </a:fld>
            <a:endParaRPr lang="es-CO"/>
          </a:p>
        </p:txBody>
      </p:sp>
    </p:spTree>
    <p:extLst>
      <p:ext uri="{BB962C8B-B14F-4D97-AF65-F5344CB8AC3E}">
        <p14:creationId xmlns:p14="http://schemas.microsoft.com/office/powerpoint/2010/main" val="435047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15</a:t>
            </a:fld>
            <a:endParaRPr lang="es-CO"/>
          </a:p>
        </p:txBody>
      </p:sp>
    </p:spTree>
    <p:extLst>
      <p:ext uri="{BB962C8B-B14F-4D97-AF65-F5344CB8AC3E}">
        <p14:creationId xmlns:p14="http://schemas.microsoft.com/office/powerpoint/2010/main" val="2193443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Ver: </a:t>
            </a:r>
            <a:r>
              <a:rPr lang="es-CO" dirty="0" smtClean="0">
                <a:hlinkClick r:id="rId3"/>
              </a:rPr>
              <a:t>http://www.interredu.com/celula-vegetal.php</a:t>
            </a:r>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16</a:t>
            </a:fld>
            <a:endParaRPr lang="es-CO"/>
          </a:p>
        </p:txBody>
      </p:sp>
    </p:spTree>
    <p:extLst>
      <p:ext uri="{BB962C8B-B14F-4D97-AF65-F5344CB8AC3E}">
        <p14:creationId xmlns:p14="http://schemas.microsoft.com/office/powerpoint/2010/main" val="1385810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Ver: </a:t>
            </a:r>
            <a:r>
              <a:rPr lang="es-CO" dirty="0" smtClean="0">
                <a:hlinkClick r:id="rId3"/>
              </a:rPr>
              <a:t>http://www.interredu.com/celula-vegetal.php</a:t>
            </a:r>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17</a:t>
            </a:fld>
            <a:endParaRPr lang="es-CO"/>
          </a:p>
        </p:txBody>
      </p:sp>
    </p:spTree>
    <p:extLst>
      <p:ext uri="{BB962C8B-B14F-4D97-AF65-F5344CB8AC3E}">
        <p14:creationId xmlns:p14="http://schemas.microsoft.com/office/powerpoint/2010/main" val="2637148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Ver: </a:t>
            </a:r>
            <a:r>
              <a:rPr lang="es-CO" dirty="0" smtClean="0">
                <a:hlinkClick r:id="rId3"/>
              </a:rPr>
              <a:t>http://www.diferencia-entre.com/diferencia-entre-celula-eucariota-y-procariota/</a:t>
            </a:r>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18</a:t>
            </a:fld>
            <a:endParaRPr lang="es-CO"/>
          </a:p>
        </p:txBody>
      </p:sp>
    </p:spTree>
    <p:extLst>
      <p:ext uri="{BB962C8B-B14F-4D97-AF65-F5344CB8AC3E}">
        <p14:creationId xmlns:p14="http://schemas.microsoft.com/office/powerpoint/2010/main" val="3395552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Ver: </a:t>
            </a:r>
            <a:r>
              <a:rPr lang="es-CO" dirty="0" smtClean="0">
                <a:hlinkClick r:id="rId3"/>
              </a:rPr>
              <a:t>http://www.interredu.com/celula-vegetal.php</a:t>
            </a:r>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19</a:t>
            </a:fld>
            <a:endParaRPr lang="es-CO"/>
          </a:p>
        </p:txBody>
      </p:sp>
    </p:spTree>
    <p:extLst>
      <p:ext uri="{BB962C8B-B14F-4D97-AF65-F5344CB8AC3E}">
        <p14:creationId xmlns:p14="http://schemas.microsoft.com/office/powerpoint/2010/main" val="35281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Ver: </a:t>
            </a:r>
            <a:r>
              <a:rPr lang="es-CO" dirty="0" smtClean="0">
                <a:hlinkClick r:id="rId3"/>
              </a:rPr>
              <a:t>http://www.interredu.com/celula-vegetal.php</a:t>
            </a:r>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20</a:t>
            </a:fld>
            <a:endParaRPr lang="es-CO"/>
          </a:p>
        </p:txBody>
      </p:sp>
    </p:spTree>
    <p:extLst>
      <p:ext uri="{BB962C8B-B14F-4D97-AF65-F5344CB8AC3E}">
        <p14:creationId xmlns:p14="http://schemas.microsoft.com/office/powerpoint/2010/main" val="3251419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5D35B11E-AFAF-462C-8316-5AB962BE92D9}" type="slidenum">
              <a:rPr lang="es-CO" smtClean="0"/>
              <a:t>4</a:t>
            </a:fld>
            <a:endParaRPr lang="es-CO"/>
          </a:p>
        </p:txBody>
      </p:sp>
    </p:spTree>
    <p:extLst>
      <p:ext uri="{BB962C8B-B14F-4D97-AF65-F5344CB8AC3E}">
        <p14:creationId xmlns:p14="http://schemas.microsoft.com/office/powerpoint/2010/main" val="369588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a:t>
            </a:r>
            <a:r>
              <a:rPr lang="es-CO" baseline="0" dirty="0" smtClean="0"/>
              <a:t> </a:t>
            </a:r>
            <a:r>
              <a:rPr lang="es-CO" dirty="0" smtClean="0">
                <a:hlinkClick r:id="rId3"/>
              </a:rPr>
              <a:t>http://seresvivosmovera.webnode.es/las-celulas/</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5</a:t>
            </a:fld>
            <a:endParaRPr lang="es-CO"/>
          </a:p>
        </p:txBody>
      </p:sp>
    </p:spTree>
    <p:extLst>
      <p:ext uri="{BB962C8B-B14F-4D97-AF65-F5344CB8AC3E}">
        <p14:creationId xmlns:p14="http://schemas.microsoft.com/office/powerpoint/2010/main" val="435047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 </a:t>
            </a:r>
            <a:r>
              <a:rPr lang="es-CO" dirty="0" smtClean="0">
                <a:hlinkClick r:id="rId3"/>
              </a:rPr>
              <a:t>http://www.tareasya.com.mx/index.php/tareas-ya/primaria/quinto-grado/ciencias-naturales/1158-Funciones-de-la-c%C3%A9lula.html</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9</a:t>
            </a:fld>
            <a:endParaRPr lang="es-CO"/>
          </a:p>
        </p:txBody>
      </p:sp>
    </p:spTree>
    <p:extLst>
      <p:ext uri="{BB962C8B-B14F-4D97-AF65-F5344CB8AC3E}">
        <p14:creationId xmlns:p14="http://schemas.microsoft.com/office/powerpoint/2010/main" val="411379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 </a:t>
            </a:r>
            <a:r>
              <a:rPr lang="es-CO" dirty="0" smtClean="0">
                <a:hlinkClick r:id="rId3"/>
              </a:rPr>
              <a:t>http://www.tareasya.com.mx/index.php/tareas-ya/primaria/quinto-grado/ciencias-naturales/1158-Funciones-de-la-c%C3%A9lula.html</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10</a:t>
            </a:fld>
            <a:endParaRPr lang="es-CO"/>
          </a:p>
        </p:txBody>
      </p:sp>
    </p:spTree>
    <p:extLst>
      <p:ext uri="{BB962C8B-B14F-4D97-AF65-F5344CB8AC3E}">
        <p14:creationId xmlns:p14="http://schemas.microsoft.com/office/powerpoint/2010/main" val="256075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 </a:t>
            </a:r>
            <a:r>
              <a:rPr lang="es-CO" dirty="0" smtClean="0">
                <a:hlinkClick r:id="rId3"/>
              </a:rPr>
              <a:t>http://www.tareasya.com.mx/index.php/tareas-ya/primaria/quinto-grado/ciencias-naturales/1158-Funciones-de-la-c%C3%A9lula.html</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11</a:t>
            </a:fld>
            <a:endParaRPr lang="es-CO"/>
          </a:p>
        </p:txBody>
      </p:sp>
    </p:spTree>
    <p:extLst>
      <p:ext uri="{BB962C8B-B14F-4D97-AF65-F5344CB8AC3E}">
        <p14:creationId xmlns:p14="http://schemas.microsoft.com/office/powerpoint/2010/main" val="34508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 </a:t>
            </a:r>
            <a:r>
              <a:rPr lang="es-CO" dirty="0" smtClean="0">
                <a:hlinkClick r:id="rId3"/>
              </a:rPr>
              <a:t>http://www.tareasya.com.mx/index.php/tareas-ya/primaria/quinto-grado/ciencias-naturales/1158-Funciones-de-la-c%C3%A9lula.html</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12</a:t>
            </a:fld>
            <a:endParaRPr lang="es-CO"/>
          </a:p>
        </p:txBody>
      </p:sp>
    </p:spTree>
    <p:extLst>
      <p:ext uri="{BB962C8B-B14F-4D97-AF65-F5344CB8AC3E}">
        <p14:creationId xmlns:p14="http://schemas.microsoft.com/office/powerpoint/2010/main" val="256075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smtClean="0"/>
              <a:t>Ver: </a:t>
            </a:r>
            <a:r>
              <a:rPr lang="es-CO" dirty="0" smtClean="0">
                <a:hlinkClick r:id="rId3"/>
              </a:rPr>
              <a:t>http://www.tareasya.com.mx/index.php/tareas-ya/primaria/quinto-grado/ciencias-naturales/1158-Funciones-de-la-c%C3%A9lula.html</a:t>
            </a:r>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13</a:t>
            </a:fld>
            <a:endParaRPr lang="es-CO"/>
          </a:p>
        </p:txBody>
      </p:sp>
    </p:spTree>
    <p:extLst>
      <p:ext uri="{BB962C8B-B14F-4D97-AF65-F5344CB8AC3E}">
        <p14:creationId xmlns:p14="http://schemas.microsoft.com/office/powerpoint/2010/main" val="256075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5D35B11E-AFAF-462C-8316-5AB962BE92D9}" type="slidenum">
              <a:rPr lang="es-CO" smtClean="0"/>
              <a:t>14</a:t>
            </a:fld>
            <a:endParaRPr lang="es-CO"/>
          </a:p>
        </p:txBody>
      </p:sp>
    </p:spTree>
    <p:extLst>
      <p:ext uri="{BB962C8B-B14F-4D97-AF65-F5344CB8AC3E}">
        <p14:creationId xmlns:p14="http://schemas.microsoft.com/office/powerpoint/2010/main" val="256075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80375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2855371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402092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296223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99432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3846927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176389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154542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2325109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266919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0C20922-1483-4696-953C-5F4E13D62A7D}" type="datetimeFigureOut">
              <a:rPr lang="es-CO" smtClean="0"/>
              <a:t>09/05/2013</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E0B5C020-4122-41DA-8B81-3CFBBF2AA4B4}" type="slidenum">
              <a:rPr lang="es-CO" smtClean="0"/>
              <a:t>‹Nº›</a:t>
            </a:fld>
            <a:endParaRPr lang="es-CO"/>
          </a:p>
        </p:txBody>
      </p:sp>
    </p:spTree>
    <p:extLst>
      <p:ext uri="{BB962C8B-B14F-4D97-AF65-F5344CB8AC3E}">
        <p14:creationId xmlns:p14="http://schemas.microsoft.com/office/powerpoint/2010/main" val="66875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20922-1483-4696-953C-5F4E13D62A7D}" type="datetimeFigureOut">
              <a:rPr lang="es-CO" smtClean="0"/>
              <a:t>09/05/2013</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B5C020-4122-41DA-8B81-3CFBBF2AA4B4}" type="slidenum">
              <a:rPr lang="es-CO" smtClean="0"/>
              <a:t>‹Nº›</a:t>
            </a:fld>
            <a:endParaRPr lang="es-CO"/>
          </a:p>
        </p:txBody>
      </p:sp>
    </p:spTree>
    <p:extLst>
      <p:ext uri="{BB962C8B-B14F-4D97-AF65-F5344CB8AC3E}">
        <p14:creationId xmlns:p14="http://schemas.microsoft.com/office/powerpoint/2010/main" val="2637523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image" Target="../media/image22.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hyperlink" Target="http://co.kalipedia.com/ciencias-vida/tema/esquema-estructura-celula-vegetal.html?x1=20070417klpcnavid_24.Kes&amp;x=20070417klpcnavid_25.Kes" TargetMode="External"/><Relationship Id="rId3" Type="http://schemas.openxmlformats.org/officeDocument/2006/relationships/hyperlink" Target="http://seresvivosmovera.webnode.es/las-celulas/" TargetMode="External"/><Relationship Id="rId7" Type="http://schemas.openxmlformats.org/officeDocument/2006/relationships/hyperlink" Target="http://www.profesorenlinea.cl/Ciencias/celula_animal_y_vegetal.htm" TargetMode="External"/><Relationship Id="rId2" Type="http://schemas.openxmlformats.org/officeDocument/2006/relationships/hyperlink" Target="http://www.duiops.net/seresvivos/celula_actividad_rpc.html" TargetMode="External"/><Relationship Id="rId1" Type="http://schemas.openxmlformats.org/officeDocument/2006/relationships/slideLayout" Target="../slideLayouts/slideLayout2.xml"/><Relationship Id="rId6" Type="http://schemas.openxmlformats.org/officeDocument/2006/relationships/hyperlink" Target="http://www.slideshare.net/romer05/la-celula-animal-y-vegetal" TargetMode="External"/><Relationship Id="rId11" Type="http://schemas.openxmlformats.org/officeDocument/2006/relationships/hyperlink" Target="http://www.diferencia-entre.com/diferencia-entre-celula-eucariota-y-procariota/" TargetMode="External"/><Relationship Id="rId5" Type="http://schemas.openxmlformats.org/officeDocument/2006/relationships/hyperlink" Target="http://barrameda.com.ar/biologia/las-funciones-de-la-celula.htmhttp:/www.tareasya.com.mx/index.php/tareas-ya/primaria/quinto-grado/ciencias-naturales/1158-Funciones-de-la-c%C3%A9lula.html" TargetMode="External"/><Relationship Id="rId10" Type="http://schemas.openxmlformats.org/officeDocument/2006/relationships/hyperlink" Target="http://www.buenastareas.com/ensayos/La-Circulacion/23726952.html" TargetMode="External"/><Relationship Id="rId4" Type="http://schemas.openxmlformats.org/officeDocument/2006/relationships/hyperlink" Target="http://lacelula3.wikispaces.com/ESTRUCTURA+DE+LA+C%C3%89LULA" TargetMode="External"/><Relationship Id="rId9" Type="http://schemas.openxmlformats.org/officeDocument/2006/relationships/hyperlink" Target="http://www.windows2universe.org/earth/Life/cell_organelles.sp.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75856" y="260648"/>
            <a:ext cx="2952328" cy="490066"/>
          </a:xfrm>
        </p:spPr>
        <p:txBody>
          <a:bodyPr>
            <a:normAutofit fontScale="90000"/>
          </a:bodyPr>
          <a:lstStyle/>
          <a:p>
            <a:r>
              <a:rPr lang="es-CO" sz="2800" dirty="0" smtClean="0"/>
              <a:t>ESTÁNDARE</a:t>
            </a:r>
            <a:r>
              <a:rPr lang="es-CO" sz="3100" dirty="0" smtClean="0"/>
              <a:t>S</a:t>
            </a:r>
            <a:endParaRPr lang="es-CO" sz="3100" dirty="0"/>
          </a:p>
        </p:txBody>
      </p:sp>
      <p:graphicFrame>
        <p:nvGraphicFramePr>
          <p:cNvPr id="5" name="4 Tabla"/>
          <p:cNvGraphicFramePr>
            <a:graphicFrameLocks noGrp="1"/>
          </p:cNvGraphicFramePr>
          <p:nvPr>
            <p:extLst>
              <p:ext uri="{D42A27DB-BD31-4B8C-83A1-F6EECF244321}">
                <p14:modId xmlns:p14="http://schemas.microsoft.com/office/powerpoint/2010/main" val="1135082472"/>
              </p:ext>
            </p:extLst>
          </p:nvPr>
        </p:nvGraphicFramePr>
        <p:xfrm>
          <a:off x="323528" y="856456"/>
          <a:ext cx="8424936" cy="5397232"/>
        </p:xfrm>
        <a:graphic>
          <a:graphicData uri="http://schemas.openxmlformats.org/drawingml/2006/table">
            <a:tbl>
              <a:tblPr firstRow="1" bandRow="1">
                <a:tableStyleId>{5C22544A-7EE6-4342-B048-85BDC9FD1C3A}</a:tableStyleId>
              </a:tblPr>
              <a:tblGrid>
                <a:gridCol w="1512168"/>
                <a:gridCol w="2700300"/>
                <a:gridCol w="2268252"/>
                <a:gridCol w="1944216"/>
              </a:tblGrid>
              <a:tr h="1780456">
                <a:tc>
                  <a:txBody>
                    <a:bodyPr/>
                    <a:lstStyle/>
                    <a:p>
                      <a:r>
                        <a:rPr lang="es-CO" sz="1600" b="1" dirty="0" smtClean="0">
                          <a:solidFill>
                            <a:schemeClr val="tx1"/>
                          </a:solidFill>
                        </a:rPr>
                        <a:t>NIVEL CELULAR</a:t>
                      </a:r>
                      <a:endParaRPr lang="es-CO" sz="1600" b="1" dirty="0">
                        <a:solidFill>
                          <a:schemeClr val="tx1"/>
                        </a:solidFill>
                      </a:endParaRPr>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tcPr>
                </a:tc>
                <a:tc>
                  <a:txBody>
                    <a:bodyPr/>
                    <a:lstStyle/>
                    <a:p>
                      <a:pPr marL="285750" indent="-285750">
                        <a:buFont typeface="Wingdings" pitchFamily="2" charset="2"/>
                        <a:buChar char="ü"/>
                      </a:pPr>
                      <a:r>
                        <a:rPr lang="es-CO" sz="1600" b="0" dirty="0" smtClean="0">
                          <a:solidFill>
                            <a:schemeClr val="tx1"/>
                          </a:solidFill>
                        </a:rPr>
                        <a:t>La célula</a:t>
                      </a:r>
                    </a:p>
                    <a:p>
                      <a:pPr marL="285750" indent="-285750">
                        <a:buFont typeface="Wingdings" pitchFamily="2" charset="2"/>
                        <a:buChar char="ü"/>
                      </a:pPr>
                      <a:r>
                        <a:rPr lang="es-CO" sz="1600" b="0" dirty="0" smtClean="0">
                          <a:solidFill>
                            <a:schemeClr val="tx1"/>
                          </a:solidFill>
                        </a:rPr>
                        <a:t>Partes de la célula</a:t>
                      </a:r>
                    </a:p>
                    <a:p>
                      <a:pPr marL="285750" indent="-285750">
                        <a:buFont typeface="Wingdings" pitchFamily="2" charset="2"/>
                        <a:buChar char="ü"/>
                      </a:pPr>
                      <a:r>
                        <a:rPr lang="es-CO" sz="1600" b="0" dirty="0" smtClean="0">
                          <a:solidFill>
                            <a:schemeClr val="tx1"/>
                          </a:solidFill>
                        </a:rPr>
                        <a:t>Funciones de la célula</a:t>
                      </a:r>
                    </a:p>
                    <a:p>
                      <a:pPr marL="285750" indent="-285750">
                        <a:buFont typeface="Wingdings" pitchFamily="2" charset="2"/>
                        <a:buChar char="ü"/>
                      </a:pPr>
                      <a:r>
                        <a:rPr lang="es-CO" sz="1600" b="0" dirty="0" smtClean="0">
                          <a:solidFill>
                            <a:schemeClr val="tx1"/>
                          </a:solidFill>
                        </a:rPr>
                        <a:t>Organismos</a:t>
                      </a:r>
                      <a:r>
                        <a:rPr lang="es-CO" sz="1600" b="0" baseline="0" dirty="0" smtClean="0">
                          <a:solidFill>
                            <a:schemeClr val="tx1"/>
                          </a:solidFill>
                        </a:rPr>
                        <a:t> unicelulares y pluricelulares</a:t>
                      </a:r>
                    </a:p>
                    <a:p>
                      <a:pPr marL="285750" indent="-285750">
                        <a:buFont typeface="Wingdings" pitchFamily="2" charset="2"/>
                        <a:buChar char="ü"/>
                      </a:pPr>
                      <a:r>
                        <a:rPr lang="es-CO" sz="1600" b="0" baseline="0" dirty="0" smtClean="0">
                          <a:solidFill>
                            <a:schemeClr val="tx1"/>
                          </a:solidFill>
                        </a:rPr>
                        <a:t>Célula animal y vegetal</a:t>
                      </a:r>
                    </a:p>
                    <a:p>
                      <a:pPr marL="285750" indent="-285750">
                        <a:buFont typeface="Wingdings" pitchFamily="2" charset="2"/>
                        <a:buChar char="ü"/>
                      </a:pPr>
                      <a:r>
                        <a:rPr lang="es-CO" sz="1600" b="0" baseline="0" dirty="0" smtClean="0">
                          <a:solidFill>
                            <a:schemeClr val="tx1"/>
                          </a:solidFill>
                        </a:rPr>
                        <a:t>Circulación celular</a:t>
                      </a:r>
                      <a:endParaRPr lang="es-CO" sz="1600" b="0" dirty="0">
                        <a:solidFill>
                          <a:schemeClr val="tx1"/>
                        </a:solidFill>
                      </a:endParaRPr>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CO" sz="1600" b="0" dirty="0" smtClean="0">
                          <a:solidFill>
                            <a:schemeClr val="tx1"/>
                          </a:solidFill>
                        </a:rPr>
                        <a:t>Explico la estructura de la célula y las funciones básicas de sus componentes.</a:t>
                      </a:r>
                    </a:p>
                    <a:p>
                      <a:pPr marL="285750" marR="0" indent="-285750" algn="l" defTabSz="914400" rtl="0" eaLnBrk="1" fontAlgn="auto" latinLnBrk="0" hangingPunct="1">
                        <a:lnSpc>
                          <a:spcPct val="100000"/>
                        </a:lnSpc>
                        <a:spcBef>
                          <a:spcPts val="0"/>
                        </a:spcBef>
                        <a:spcAft>
                          <a:spcPts val="0"/>
                        </a:spcAft>
                        <a:buClrTx/>
                        <a:buSzTx/>
                        <a:buFont typeface="Wingdings" pitchFamily="2" charset="2"/>
                        <a:buChar char="ü"/>
                        <a:tabLst/>
                        <a:defRPr/>
                      </a:pPr>
                      <a:r>
                        <a:rPr lang="es-CO" sz="1600" b="0" dirty="0" smtClean="0">
                          <a:solidFill>
                            <a:schemeClr val="tx1"/>
                          </a:solidFill>
                        </a:rPr>
                        <a:t>Verifico y explico los procesos de ósmosis y difusión.</a:t>
                      </a:r>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tcPr>
                </a:tc>
                <a:tc>
                  <a:txBody>
                    <a:bodyPr/>
                    <a:lstStyle/>
                    <a:p>
                      <a:pPr marL="285750" indent="-285750">
                        <a:buFont typeface="Wingdings" pitchFamily="2" charset="2"/>
                        <a:buChar char="ü"/>
                      </a:pPr>
                      <a:r>
                        <a:rPr lang="es-CO" sz="1600" b="0" dirty="0" smtClean="0">
                          <a:solidFill>
                            <a:schemeClr val="tx1"/>
                          </a:solidFill>
                        </a:rPr>
                        <a:t>Identifica la célula como unidad básica de la vida y sus</a:t>
                      </a:r>
                      <a:r>
                        <a:rPr lang="es-CO" sz="1600" b="0" baseline="0" dirty="0" smtClean="0">
                          <a:solidFill>
                            <a:schemeClr val="tx1"/>
                          </a:solidFill>
                        </a:rPr>
                        <a:t> diferentes niveles de manifestación</a:t>
                      </a:r>
                      <a:endParaRPr lang="es-CO" sz="1600" b="0" dirty="0">
                        <a:solidFill>
                          <a:schemeClr val="tx1"/>
                        </a:solidFill>
                      </a:endParaRPr>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t="100000" r="100000"/>
                      </a:path>
                      <a:tileRect l="-100000" b="-100000"/>
                    </a:gradFill>
                  </a:tcPr>
                </a:tc>
              </a:tr>
              <a:tr h="1556752">
                <a:tc>
                  <a:txBody>
                    <a:bodyPr/>
                    <a:lstStyle/>
                    <a:p>
                      <a:r>
                        <a:rPr lang="es-CO" sz="1600" b="1" dirty="0" smtClean="0">
                          <a:solidFill>
                            <a:schemeClr val="tx1"/>
                          </a:solidFill>
                        </a:rPr>
                        <a:t>LOS REINOS DE LA NATURALEZA</a:t>
                      </a:r>
                      <a:endParaRPr lang="es-CO" sz="1600" b="1" dirty="0">
                        <a:solidFill>
                          <a:schemeClr val="tx1"/>
                        </a:solidFill>
                      </a:endParaRPr>
                    </a:p>
                  </a:txBody>
                  <a:tcPr>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tcPr>
                </a:tc>
                <a:tc>
                  <a:txBody>
                    <a:bodyPr/>
                    <a:lstStyle/>
                    <a:p>
                      <a:pPr marL="285750" indent="-285750">
                        <a:buFont typeface="Wingdings" pitchFamily="2" charset="2"/>
                        <a:buChar char="ü"/>
                      </a:pPr>
                      <a:r>
                        <a:rPr lang="es-CO" sz="1600" b="0" dirty="0" smtClean="0">
                          <a:solidFill>
                            <a:schemeClr val="tx1"/>
                          </a:solidFill>
                        </a:rPr>
                        <a:t>Reino mónera</a:t>
                      </a:r>
                    </a:p>
                    <a:p>
                      <a:pPr marL="285750" indent="-285750">
                        <a:buFont typeface="Wingdings" pitchFamily="2" charset="2"/>
                        <a:buChar char="ü"/>
                      </a:pPr>
                      <a:r>
                        <a:rPr lang="es-CO" sz="1600" b="0" dirty="0" smtClean="0">
                          <a:solidFill>
                            <a:schemeClr val="tx1"/>
                          </a:solidFill>
                        </a:rPr>
                        <a:t>Reino Protista</a:t>
                      </a:r>
                    </a:p>
                    <a:p>
                      <a:pPr marL="285750" indent="-285750">
                        <a:buFont typeface="Wingdings" pitchFamily="2" charset="2"/>
                        <a:buChar char="ü"/>
                      </a:pPr>
                      <a:r>
                        <a:rPr lang="es-CO" sz="1600" b="0" dirty="0" smtClean="0">
                          <a:solidFill>
                            <a:schemeClr val="tx1"/>
                          </a:solidFill>
                        </a:rPr>
                        <a:t>Reino de los hongos</a:t>
                      </a:r>
                    </a:p>
                    <a:p>
                      <a:endParaRPr lang="es-CO" sz="1600" b="0" dirty="0">
                        <a:solidFill>
                          <a:schemeClr val="tx1"/>
                        </a:solidFill>
                      </a:endParaRPr>
                    </a:p>
                  </a:txBody>
                  <a:tcPr>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tcPr>
                </a:tc>
                <a:tc>
                  <a:txBody>
                    <a:bodyPr/>
                    <a:lstStyle/>
                    <a:p>
                      <a:r>
                        <a:rPr lang="es-CO" sz="1600" b="0" dirty="0" smtClean="0">
                          <a:solidFill>
                            <a:schemeClr val="tx1"/>
                          </a:solidFill>
                        </a:rPr>
                        <a:t>Clasifico organismos en</a:t>
                      </a:r>
                      <a:r>
                        <a:rPr lang="es-CO" sz="1600" b="0" baseline="0" dirty="0" smtClean="0">
                          <a:solidFill>
                            <a:schemeClr val="tx1"/>
                          </a:solidFill>
                        </a:rPr>
                        <a:t> grupos taxonómicos de acuerdo con las características de sus células (</a:t>
                      </a:r>
                      <a:r>
                        <a:rPr lang="es-CO" sz="1600" b="0" baseline="0" dirty="0" err="1" smtClean="0">
                          <a:solidFill>
                            <a:schemeClr val="tx1"/>
                          </a:solidFill>
                        </a:rPr>
                        <a:t>eucarióticas</a:t>
                      </a:r>
                      <a:r>
                        <a:rPr lang="es-CO" sz="1600" b="0" baseline="0" dirty="0" smtClean="0">
                          <a:solidFill>
                            <a:schemeClr val="tx1"/>
                          </a:solidFill>
                        </a:rPr>
                        <a:t> y </a:t>
                      </a:r>
                      <a:r>
                        <a:rPr lang="es-CO" sz="1600" b="0" baseline="0" dirty="0" err="1" smtClean="0">
                          <a:solidFill>
                            <a:schemeClr val="tx1"/>
                          </a:solidFill>
                        </a:rPr>
                        <a:t>procarióticas</a:t>
                      </a:r>
                      <a:r>
                        <a:rPr lang="es-CO" sz="1600" b="0" baseline="0" dirty="0" smtClean="0">
                          <a:solidFill>
                            <a:schemeClr val="tx1"/>
                          </a:solidFill>
                        </a:rPr>
                        <a:t>)</a:t>
                      </a:r>
                      <a:endParaRPr lang="es-CO" sz="1600" b="0" dirty="0">
                        <a:solidFill>
                          <a:schemeClr val="tx1"/>
                        </a:solidFill>
                      </a:endParaRPr>
                    </a:p>
                  </a:txBody>
                  <a:tcPr>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tcPr>
                </a:tc>
                <a:tc>
                  <a:txBody>
                    <a:bodyPr/>
                    <a:lstStyle/>
                    <a:p>
                      <a:r>
                        <a:rPr lang="es-CO" sz="1600" b="0" dirty="0" smtClean="0">
                          <a:solidFill>
                            <a:schemeClr val="tx1"/>
                          </a:solidFill>
                        </a:rPr>
                        <a:t>Clasifica</a:t>
                      </a:r>
                      <a:r>
                        <a:rPr lang="es-CO" sz="1600" b="0" baseline="0" dirty="0" smtClean="0">
                          <a:solidFill>
                            <a:schemeClr val="tx1"/>
                          </a:solidFill>
                        </a:rPr>
                        <a:t> organismos en grupos taxonómicos de acuerdo con las características de sus células</a:t>
                      </a:r>
                      <a:endParaRPr lang="es-CO" sz="1600" b="0" dirty="0">
                        <a:solidFill>
                          <a:schemeClr val="tx1"/>
                        </a:solidFill>
                      </a:endParaRPr>
                    </a:p>
                  </a:txBody>
                  <a:tcPr>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5400000" scaled="1"/>
                      <a:tileRect/>
                    </a:gradFill>
                  </a:tcPr>
                </a:tc>
              </a:tr>
              <a:tr h="2016224">
                <a:tc>
                  <a:txBody>
                    <a:bodyPr/>
                    <a:lstStyle/>
                    <a:p>
                      <a:r>
                        <a:rPr lang="es-CO" sz="1600" b="1" dirty="0" smtClean="0">
                          <a:solidFill>
                            <a:schemeClr val="tx1"/>
                          </a:solidFill>
                        </a:rPr>
                        <a:t>NIVEL ORGANÍSMICO</a:t>
                      </a:r>
                      <a:endParaRPr lang="es-CO" sz="1600" b="1" dirty="0">
                        <a:solidFill>
                          <a:schemeClr val="tx1"/>
                        </a:solidFill>
                      </a:endParaRPr>
                    </a:p>
                  </a:txBody>
                  <a:tc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tcPr>
                </a:tc>
                <a:tc>
                  <a:txBody>
                    <a:bodyPr/>
                    <a:lstStyle/>
                    <a:p>
                      <a:pPr marL="285750" indent="-285750">
                        <a:buFont typeface="Wingdings" pitchFamily="2" charset="2"/>
                        <a:buChar char="ü"/>
                      </a:pPr>
                      <a:r>
                        <a:rPr lang="es-CO" sz="1600" b="0" dirty="0" smtClean="0">
                          <a:solidFill>
                            <a:schemeClr val="tx1"/>
                          </a:solidFill>
                        </a:rPr>
                        <a:t>Sistema digestivo</a:t>
                      </a:r>
                    </a:p>
                    <a:p>
                      <a:pPr marL="285750" indent="-285750">
                        <a:buFont typeface="Wingdings" pitchFamily="2" charset="2"/>
                        <a:buChar char="ü"/>
                      </a:pPr>
                      <a:r>
                        <a:rPr lang="es-CO" sz="1600" b="0" dirty="0" smtClean="0">
                          <a:solidFill>
                            <a:schemeClr val="tx1"/>
                          </a:solidFill>
                        </a:rPr>
                        <a:t>Sistema</a:t>
                      </a:r>
                      <a:r>
                        <a:rPr lang="es-CO" sz="1600" b="0" baseline="0" dirty="0" smtClean="0">
                          <a:solidFill>
                            <a:schemeClr val="tx1"/>
                          </a:solidFill>
                        </a:rPr>
                        <a:t> circulatorio</a:t>
                      </a:r>
                    </a:p>
                    <a:p>
                      <a:pPr marL="285750" indent="-285750">
                        <a:buFont typeface="Wingdings" pitchFamily="2" charset="2"/>
                        <a:buChar char="ü"/>
                      </a:pPr>
                      <a:r>
                        <a:rPr lang="es-CO" sz="1600" b="0" baseline="0" dirty="0" smtClean="0">
                          <a:solidFill>
                            <a:schemeClr val="tx1"/>
                          </a:solidFill>
                        </a:rPr>
                        <a:t>Sistema respiratorio</a:t>
                      </a:r>
                    </a:p>
                    <a:p>
                      <a:pPr marL="285750" indent="-285750">
                        <a:buFont typeface="Wingdings" pitchFamily="2" charset="2"/>
                        <a:buChar char="ü"/>
                      </a:pPr>
                      <a:r>
                        <a:rPr lang="es-CO" sz="1600" b="0" baseline="0" dirty="0" smtClean="0">
                          <a:solidFill>
                            <a:schemeClr val="tx1"/>
                          </a:solidFill>
                        </a:rPr>
                        <a:t>Órganos que los conforman</a:t>
                      </a:r>
                    </a:p>
                    <a:p>
                      <a:pPr marL="285750" indent="-285750">
                        <a:buFont typeface="Wingdings" pitchFamily="2" charset="2"/>
                        <a:buChar char="ü"/>
                      </a:pPr>
                      <a:r>
                        <a:rPr lang="es-CO" sz="1600" b="0" baseline="0" dirty="0" smtClean="0">
                          <a:solidFill>
                            <a:schemeClr val="tx1"/>
                          </a:solidFill>
                        </a:rPr>
                        <a:t>Funciones</a:t>
                      </a:r>
                    </a:p>
                    <a:p>
                      <a:pPr marL="285750" indent="-285750">
                        <a:buFont typeface="Wingdings" pitchFamily="2" charset="2"/>
                        <a:buChar char="ü"/>
                      </a:pPr>
                      <a:r>
                        <a:rPr lang="es-CO" sz="1600" b="0" baseline="0" dirty="0" smtClean="0">
                          <a:solidFill>
                            <a:schemeClr val="tx1"/>
                          </a:solidFill>
                        </a:rPr>
                        <a:t>Higiene</a:t>
                      </a:r>
                    </a:p>
                    <a:p>
                      <a:pPr marL="285750" indent="-285750">
                        <a:buFont typeface="Wingdings" pitchFamily="2" charset="2"/>
                        <a:buChar char="ü"/>
                      </a:pPr>
                      <a:r>
                        <a:rPr lang="es-CO" sz="1600" b="0" baseline="0" dirty="0" smtClean="0">
                          <a:solidFill>
                            <a:schemeClr val="tx1"/>
                          </a:solidFill>
                        </a:rPr>
                        <a:t>enfermedades</a:t>
                      </a:r>
                      <a:endParaRPr lang="es-CO" sz="1600" b="0" dirty="0">
                        <a:solidFill>
                          <a:schemeClr val="tx1"/>
                        </a:solidFill>
                      </a:endParaRPr>
                    </a:p>
                  </a:txBody>
                  <a:tc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tcPr>
                </a:tc>
                <a:tc>
                  <a:txBody>
                    <a:bodyPr/>
                    <a:lstStyle/>
                    <a:p>
                      <a:r>
                        <a:rPr lang="es-CO" sz="1600" b="0" dirty="0" smtClean="0">
                          <a:solidFill>
                            <a:schemeClr val="tx1"/>
                          </a:solidFill>
                        </a:rPr>
                        <a:t>Comparo mecanismos de obtención</a:t>
                      </a:r>
                      <a:r>
                        <a:rPr lang="es-CO" sz="1600" b="0" baseline="0" dirty="0" smtClean="0">
                          <a:solidFill>
                            <a:schemeClr val="tx1"/>
                          </a:solidFill>
                        </a:rPr>
                        <a:t> de energía en los seres vivos</a:t>
                      </a:r>
                      <a:endParaRPr lang="es-CO" sz="1600" b="0" dirty="0">
                        <a:solidFill>
                          <a:schemeClr val="tx1"/>
                        </a:solidFill>
                      </a:endParaRPr>
                    </a:p>
                  </a:txBody>
                  <a:tc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tcPr>
                </a:tc>
                <a:tc>
                  <a:txBody>
                    <a:bodyPr/>
                    <a:lstStyle/>
                    <a:p>
                      <a:r>
                        <a:rPr lang="es-CO" sz="1600" b="0" dirty="0" smtClean="0">
                          <a:solidFill>
                            <a:schemeClr val="tx1"/>
                          </a:solidFill>
                        </a:rPr>
                        <a:t>Analiza las funciones</a:t>
                      </a:r>
                      <a:r>
                        <a:rPr lang="es-CO" sz="1600" b="0" baseline="0" dirty="0" smtClean="0">
                          <a:solidFill>
                            <a:schemeClr val="tx1"/>
                          </a:solidFill>
                        </a:rPr>
                        <a:t> de nutrición, respiración y circulación de los seres vivos y los relaciona con la transformación y obtención de energía</a:t>
                      </a:r>
                      <a:endParaRPr lang="es-CO" sz="1600" b="0" dirty="0">
                        <a:solidFill>
                          <a:schemeClr val="tx1"/>
                        </a:solidFill>
                      </a:endParaRPr>
                    </a:p>
                  </a:txBody>
                  <a:tcPr>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t="100000"/>
                      </a:path>
                      <a:tileRect r="-100000" b="-100000"/>
                    </a:gradFill>
                  </a:tcPr>
                </a:tc>
              </a:tr>
            </a:tbl>
          </a:graphicData>
        </a:graphic>
      </p:graphicFrame>
    </p:spTree>
    <p:extLst>
      <p:ext uri="{BB962C8B-B14F-4D97-AF65-F5344CB8AC3E}">
        <p14:creationId xmlns:p14="http://schemas.microsoft.com/office/powerpoint/2010/main" val="4074192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9512"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Funciones de la Célula</a:t>
            </a:r>
            <a:endParaRPr lang="es-CO" sz="4800" dirty="0">
              <a:latin typeface="Aharoni" pitchFamily="2" charset="-79"/>
              <a:cs typeface="Aharoni" pitchFamily="2" charset="-79"/>
            </a:endParaRPr>
          </a:p>
        </p:txBody>
      </p:sp>
      <p:sp>
        <p:nvSpPr>
          <p:cNvPr id="2" name="1 Rectángulo"/>
          <p:cNvSpPr/>
          <p:nvPr/>
        </p:nvSpPr>
        <p:spPr>
          <a:xfrm>
            <a:off x="325551" y="1268760"/>
            <a:ext cx="8640960" cy="2308324"/>
          </a:xfrm>
          <a:prstGeom prst="rect">
            <a:avLst/>
          </a:prstGeom>
        </p:spPr>
        <p:txBody>
          <a:bodyPr wrap="square">
            <a:spAutoFit/>
          </a:bodyPr>
          <a:lstStyle/>
          <a:p>
            <a:pPr algn="just"/>
            <a:r>
              <a:rPr lang="es-CO" b="1" dirty="0" smtClean="0"/>
              <a:t>4. RESPIRACIÓN:  </a:t>
            </a:r>
            <a:r>
              <a:rPr lang="es-CO" dirty="0" smtClean="0"/>
              <a:t>Los </a:t>
            </a:r>
            <a:r>
              <a:rPr lang="es-CO" dirty="0"/>
              <a:t>seres vivos aprovechan el oxígeno del aire que produjeron las plantas en la fotosíntesis</a:t>
            </a:r>
            <a:r>
              <a:rPr lang="es-CO" dirty="0" smtClean="0"/>
              <a:t>. En </a:t>
            </a:r>
            <a:r>
              <a:rPr lang="es-CO" dirty="0"/>
              <a:t>la respiración celular, </a:t>
            </a:r>
            <a:r>
              <a:rPr lang="es-CO" dirty="0" smtClean="0"/>
              <a:t>las mitocondrias </a:t>
            </a:r>
            <a:r>
              <a:rPr lang="es-CO" dirty="0"/>
              <a:t>toman el oxígeno y lo combinan con los azúcares de los alimentos para obtener energía y transformarlos en sustancias útiles al organismo</a:t>
            </a:r>
            <a:r>
              <a:rPr lang="es-CO" dirty="0" smtClean="0"/>
              <a:t>. Durante </a:t>
            </a:r>
            <a:r>
              <a:rPr lang="es-CO" dirty="0"/>
              <a:t>la respiración, se elimina dióxido de carbono, mismo que aprovecharán las plantas</a:t>
            </a:r>
            <a:r>
              <a:rPr lang="es-CO" dirty="0" smtClean="0"/>
              <a:t>.</a:t>
            </a:r>
          </a:p>
          <a:p>
            <a:pPr algn="just"/>
            <a:endParaRPr lang="es-CO" dirty="0" smtClean="0"/>
          </a:p>
          <a:p>
            <a:pPr algn="just"/>
            <a:r>
              <a:rPr lang="es-CO" b="1" dirty="0" smtClean="0"/>
              <a:t>5. CIRCULACIÓN: </a:t>
            </a:r>
            <a:r>
              <a:rPr lang="es-CO" dirty="0" smtClean="0"/>
              <a:t>La </a:t>
            </a:r>
            <a:r>
              <a:rPr lang="es-CO" dirty="0"/>
              <a:t>circulación consiste en la distribución del alimento y el oxígeno por medio de movimientos del citoplasma. </a:t>
            </a:r>
            <a:endParaRPr lang="es-CO" b="1"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45335">
            <a:off x="5628250" y="3676229"/>
            <a:ext cx="2651855" cy="2651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325551" y="3709833"/>
            <a:ext cx="4572000" cy="2031325"/>
          </a:xfrm>
          <a:prstGeom prst="rect">
            <a:avLst/>
          </a:prstGeom>
        </p:spPr>
        <p:txBody>
          <a:bodyPr>
            <a:spAutoFit/>
          </a:bodyPr>
          <a:lstStyle/>
          <a:p>
            <a:pPr algn="just"/>
            <a:r>
              <a:rPr lang="es-CO" b="1" dirty="0" smtClean="0"/>
              <a:t>6. REPRODUCCIÓN:  </a:t>
            </a:r>
            <a:r>
              <a:rPr lang="es-CO" dirty="0" smtClean="0"/>
              <a:t>La reproducción celular es el proceso por el cual a partir de una célula inicial o célula madre se originan nuevas células llamadas células hijas. Durante los procesos de reproducción celular, las moléculas de ADN se condensan y forman los cromosomas</a:t>
            </a:r>
            <a:endParaRPr lang="es-CO" dirty="0"/>
          </a:p>
        </p:txBody>
      </p:sp>
    </p:spTree>
    <p:extLst>
      <p:ext uri="{BB962C8B-B14F-4D97-AF65-F5344CB8AC3E}">
        <p14:creationId xmlns:p14="http://schemas.microsoft.com/office/powerpoint/2010/main" val="148469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9512"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Funciones de la Célula</a:t>
            </a:r>
            <a:endParaRPr lang="es-CO" sz="4800" dirty="0">
              <a:latin typeface="Aharoni" pitchFamily="2" charset="-79"/>
              <a:cs typeface="Aharoni" pitchFamily="2" charset="-79"/>
            </a:endParaRPr>
          </a:p>
        </p:txBody>
      </p:sp>
      <p:sp>
        <p:nvSpPr>
          <p:cNvPr id="2" name="1 Rectángulo"/>
          <p:cNvSpPr/>
          <p:nvPr/>
        </p:nvSpPr>
        <p:spPr>
          <a:xfrm>
            <a:off x="251520" y="1253953"/>
            <a:ext cx="8640960" cy="3139321"/>
          </a:xfrm>
          <a:prstGeom prst="rect">
            <a:avLst/>
          </a:prstGeom>
        </p:spPr>
        <p:txBody>
          <a:bodyPr wrap="square">
            <a:spAutoFit/>
          </a:bodyPr>
          <a:lstStyle/>
          <a:p>
            <a:pPr algn="just"/>
            <a:r>
              <a:rPr lang="es-CO" b="1" dirty="0" smtClean="0"/>
              <a:t>7. MOVIVIENTO: </a:t>
            </a:r>
            <a:r>
              <a:rPr lang="es-CO" dirty="0" smtClean="0"/>
              <a:t>utilizan aparatos locomotores para desplazarse en </a:t>
            </a:r>
            <a:r>
              <a:rPr lang="es-CO" dirty="0"/>
              <a:t>los medios </a:t>
            </a:r>
            <a:r>
              <a:rPr lang="es-CO" dirty="0" smtClean="0"/>
              <a:t>acuáticos tales como cilicios y flagelos. Algunos parásitos lo utilizan</a:t>
            </a:r>
          </a:p>
          <a:p>
            <a:pPr algn="just"/>
            <a:endParaRPr lang="es-CO" dirty="0"/>
          </a:p>
          <a:p>
            <a:pPr lvl="1" algn="just"/>
            <a:r>
              <a:rPr lang="es-CO" b="1" dirty="0" smtClean="0"/>
              <a:t>a. Cilicios</a:t>
            </a:r>
            <a:r>
              <a:rPr lang="es-CO" dirty="0" smtClean="0"/>
              <a:t>: Son como pequeños remos que generan fuerza , están en grandes cantidades sobre la superficie de la célula</a:t>
            </a:r>
          </a:p>
          <a:p>
            <a:pPr algn="just"/>
            <a:endParaRPr lang="es-CO" dirty="0"/>
          </a:p>
          <a:p>
            <a:pPr lvl="1" algn="just"/>
            <a:r>
              <a:rPr lang="es-CO" b="1" dirty="0" smtClean="0"/>
              <a:t>b. Flagelos</a:t>
            </a:r>
            <a:r>
              <a:rPr lang="es-CO" dirty="0" smtClean="0"/>
              <a:t>: Especie de cola que se mueve ondulatoriamente y genera fuerza, permitiendo el desplazamiento.</a:t>
            </a:r>
          </a:p>
          <a:p>
            <a:pPr lvl="1" algn="just"/>
            <a:endParaRPr lang="es-CO" dirty="0" smtClean="0"/>
          </a:p>
          <a:p>
            <a:pPr lvl="1" algn="just"/>
            <a:r>
              <a:rPr lang="es-CO" b="1" dirty="0" smtClean="0"/>
              <a:t>c. Pseudópodos</a:t>
            </a:r>
            <a:r>
              <a:rPr lang="es-CO" dirty="0" smtClean="0"/>
              <a:t>: Son prolongaciones del citoplasma que la célula </a:t>
            </a:r>
            <a:r>
              <a:rPr lang="es-CO" dirty="0" err="1" smtClean="0"/>
              <a:t>utilza</a:t>
            </a:r>
            <a:r>
              <a:rPr lang="es-CO" dirty="0" smtClean="0"/>
              <a:t> para arrastrarse en una superficie. Se extiende y se contrae.</a:t>
            </a:r>
            <a:endParaRPr lang="es-CO" b="1" dirty="0"/>
          </a:p>
        </p:txBody>
      </p:sp>
      <p:pic>
        <p:nvPicPr>
          <p:cNvPr id="5" name="Imagen 4"/>
          <p:cNvPicPr>
            <a:picLocks noChangeAspect="1"/>
          </p:cNvPicPr>
          <p:nvPr/>
        </p:nvPicPr>
        <p:blipFill>
          <a:blip r:embed="rId3"/>
          <a:stretch>
            <a:fillRect/>
          </a:stretch>
        </p:blipFill>
        <p:spPr>
          <a:xfrm>
            <a:off x="3335879" y="4568734"/>
            <a:ext cx="2844084" cy="1744107"/>
          </a:xfrm>
          <a:prstGeom prst="rect">
            <a:avLst/>
          </a:prstGeom>
        </p:spPr>
      </p:pic>
      <p:pic>
        <p:nvPicPr>
          <p:cNvPr id="6" name="Imagen 5"/>
          <p:cNvPicPr>
            <a:picLocks noChangeAspect="1"/>
          </p:cNvPicPr>
          <p:nvPr/>
        </p:nvPicPr>
        <p:blipFill>
          <a:blip r:embed="rId4"/>
          <a:stretch>
            <a:fillRect/>
          </a:stretch>
        </p:blipFill>
        <p:spPr>
          <a:xfrm>
            <a:off x="251520" y="4504180"/>
            <a:ext cx="2723841" cy="1806024"/>
          </a:xfrm>
          <a:prstGeom prst="rect">
            <a:avLst/>
          </a:prstGeom>
        </p:spPr>
      </p:pic>
      <p:pic>
        <p:nvPicPr>
          <p:cNvPr id="7" name="Imagen 6"/>
          <p:cNvPicPr>
            <a:picLocks noChangeAspect="1"/>
          </p:cNvPicPr>
          <p:nvPr/>
        </p:nvPicPr>
        <p:blipFill>
          <a:blip r:embed="rId5"/>
          <a:stretch>
            <a:fillRect/>
          </a:stretch>
        </p:blipFill>
        <p:spPr>
          <a:xfrm>
            <a:off x="6458612" y="4276951"/>
            <a:ext cx="2563479" cy="1669028"/>
          </a:xfrm>
          <a:prstGeom prst="rect">
            <a:avLst/>
          </a:prstGeom>
        </p:spPr>
      </p:pic>
      <p:sp>
        <p:nvSpPr>
          <p:cNvPr id="8" name="CuadroTexto 7"/>
          <p:cNvSpPr txBox="1"/>
          <p:nvPr/>
        </p:nvSpPr>
        <p:spPr>
          <a:xfrm>
            <a:off x="899592" y="6093296"/>
            <a:ext cx="829073" cy="369332"/>
          </a:xfrm>
          <a:prstGeom prst="rect">
            <a:avLst/>
          </a:prstGeom>
          <a:noFill/>
        </p:spPr>
        <p:txBody>
          <a:bodyPr wrap="none" rtlCol="0">
            <a:spAutoFit/>
          </a:bodyPr>
          <a:lstStyle/>
          <a:p>
            <a:r>
              <a:rPr lang="es-CO" dirty="0" smtClean="0"/>
              <a:t>Cilicios</a:t>
            </a:r>
            <a:endParaRPr lang="es-CO" dirty="0"/>
          </a:p>
        </p:txBody>
      </p:sp>
      <p:sp>
        <p:nvSpPr>
          <p:cNvPr id="12" name="CuadroTexto 11"/>
          <p:cNvSpPr txBox="1"/>
          <p:nvPr/>
        </p:nvSpPr>
        <p:spPr>
          <a:xfrm>
            <a:off x="3816958" y="6221583"/>
            <a:ext cx="940963" cy="369332"/>
          </a:xfrm>
          <a:prstGeom prst="rect">
            <a:avLst/>
          </a:prstGeom>
          <a:noFill/>
        </p:spPr>
        <p:txBody>
          <a:bodyPr wrap="none" rtlCol="0">
            <a:spAutoFit/>
          </a:bodyPr>
          <a:lstStyle/>
          <a:p>
            <a:r>
              <a:rPr lang="es-CO" dirty="0" smtClean="0"/>
              <a:t>Flagelos</a:t>
            </a:r>
            <a:endParaRPr lang="es-CO" dirty="0"/>
          </a:p>
        </p:txBody>
      </p:sp>
      <p:sp>
        <p:nvSpPr>
          <p:cNvPr id="13" name="CuadroTexto 12"/>
          <p:cNvSpPr txBox="1"/>
          <p:nvPr/>
        </p:nvSpPr>
        <p:spPr>
          <a:xfrm>
            <a:off x="7212033" y="5852251"/>
            <a:ext cx="1447448" cy="369332"/>
          </a:xfrm>
          <a:prstGeom prst="rect">
            <a:avLst/>
          </a:prstGeom>
          <a:noFill/>
        </p:spPr>
        <p:txBody>
          <a:bodyPr wrap="none" rtlCol="0">
            <a:spAutoFit/>
          </a:bodyPr>
          <a:lstStyle/>
          <a:p>
            <a:r>
              <a:rPr lang="es-CO" dirty="0"/>
              <a:t>P</a:t>
            </a:r>
            <a:r>
              <a:rPr lang="es-CO" dirty="0" smtClean="0"/>
              <a:t>seudópodos</a:t>
            </a:r>
            <a:endParaRPr lang="es-CO" dirty="0"/>
          </a:p>
        </p:txBody>
      </p:sp>
    </p:spTree>
    <p:extLst>
      <p:ext uri="{BB962C8B-B14F-4D97-AF65-F5344CB8AC3E}">
        <p14:creationId xmlns:p14="http://schemas.microsoft.com/office/powerpoint/2010/main" val="285887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additive="base">
                                        <p:cTn id="3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 calcmode="lin" valueType="num">
                                      <p:cBhvr additive="base">
                                        <p:cTn id="4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541575" y="188640"/>
            <a:ext cx="8208912" cy="108012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Organismos unicelulares y pluricelulares</a:t>
            </a:r>
            <a:endParaRPr lang="es-CO" sz="4800" dirty="0">
              <a:latin typeface="Aharoni" pitchFamily="2" charset="-79"/>
              <a:cs typeface="Aharoni" pitchFamily="2" charset="-79"/>
            </a:endParaRPr>
          </a:p>
        </p:txBody>
      </p:sp>
      <p:sp>
        <p:nvSpPr>
          <p:cNvPr id="5" name="4 Rectángulo"/>
          <p:cNvSpPr/>
          <p:nvPr/>
        </p:nvSpPr>
        <p:spPr>
          <a:xfrm>
            <a:off x="325551" y="1268760"/>
            <a:ext cx="4320480" cy="2585323"/>
          </a:xfrm>
          <a:prstGeom prst="rect">
            <a:avLst/>
          </a:prstGeom>
        </p:spPr>
        <p:txBody>
          <a:bodyPr wrap="square">
            <a:spAutoFit/>
          </a:bodyPr>
          <a:lstStyle/>
          <a:p>
            <a:pPr algn="just"/>
            <a:r>
              <a:rPr lang="es-PR" dirty="0" smtClean="0"/>
              <a:t>La diversidad de los organismos que puebla la tierra es sorprendente. Están los más diminutos como microbios y los enormes como los árboles y las ballenas. </a:t>
            </a:r>
          </a:p>
          <a:p>
            <a:pPr algn="just"/>
            <a:endParaRPr lang="es-PR" dirty="0"/>
          </a:p>
          <a:p>
            <a:pPr algn="just"/>
            <a:r>
              <a:rPr lang="es-PR" dirty="0" smtClean="0"/>
              <a:t>De acuerdo al número de células que contiene se clasifican en: </a:t>
            </a:r>
            <a:r>
              <a:rPr lang="es-PR" b="1" dirty="0" smtClean="0">
                <a:solidFill>
                  <a:srgbClr val="FF0000"/>
                </a:solidFill>
              </a:rPr>
              <a:t>Unicelulares y </a:t>
            </a:r>
            <a:r>
              <a:rPr lang="es-PR" b="1" dirty="0" err="1" smtClean="0">
                <a:solidFill>
                  <a:srgbClr val="FF0000"/>
                </a:solidFill>
              </a:rPr>
              <a:t>Pluricelurales</a:t>
            </a:r>
            <a:endParaRPr lang="es-PR" b="1" dirty="0" smtClean="0">
              <a:solidFill>
                <a:srgbClr val="FF0000"/>
              </a:solidFill>
            </a:endParaRPr>
          </a:p>
          <a:p>
            <a:pPr algn="just"/>
            <a:endParaRPr lang="es-PR" dirty="0" smtClean="0"/>
          </a:p>
        </p:txBody>
      </p:sp>
      <p:pic>
        <p:nvPicPr>
          <p:cNvPr id="1028" name="Picture 4" descr="http://ts2.mm.bing.net/th?id=H.4774535771652325&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5080" y="1412776"/>
            <a:ext cx="2849500" cy="18046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5 Grupo"/>
          <p:cNvGrpSpPr/>
          <p:nvPr/>
        </p:nvGrpSpPr>
        <p:grpSpPr>
          <a:xfrm>
            <a:off x="5145316" y="3550556"/>
            <a:ext cx="3348372" cy="2232248"/>
            <a:chOff x="4800922" y="3609020"/>
            <a:chExt cx="3348372" cy="2232248"/>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922" y="3609020"/>
              <a:ext cx="3348372"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6932688" y="5341610"/>
              <a:ext cx="1213858" cy="461665"/>
            </a:xfrm>
            <a:prstGeom prst="rect">
              <a:avLst/>
            </a:prstGeom>
            <a:noFill/>
          </p:spPr>
          <p:txBody>
            <a:bodyPr wrap="none" rtlCol="0">
              <a:spAutoFit/>
            </a:bodyPr>
            <a:lstStyle/>
            <a:p>
              <a:r>
                <a:rPr lang="es-CO" sz="2400" dirty="0" smtClean="0"/>
                <a:t>Secuoya</a:t>
              </a:r>
              <a:endParaRPr lang="es-CO" dirty="0"/>
            </a:p>
          </p:txBody>
        </p:sp>
      </p:grpSp>
      <p:grpSp>
        <p:nvGrpSpPr>
          <p:cNvPr id="7" name="6 Grupo"/>
          <p:cNvGrpSpPr/>
          <p:nvPr/>
        </p:nvGrpSpPr>
        <p:grpSpPr>
          <a:xfrm>
            <a:off x="721790" y="3876149"/>
            <a:ext cx="3528002" cy="2340241"/>
            <a:chOff x="325551" y="4005064"/>
            <a:chExt cx="3528002" cy="2340241"/>
          </a:xfrm>
        </p:grpSpPr>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551" y="4005064"/>
              <a:ext cx="3528002" cy="2340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325551" y="4005064"/>
              <a:ext cx="1698029" cy="830997"/>
            </a:xfrm>
            <a:prstGeom prst="rect">
              <a:avLst/>
            </a:prstGeom>
            <a:noFill/>
          </p:spPr>
          <p:txBody>
            <a:bodyPr wrap="none" rtlCol="0">
              <a:spAutoFit/>
            </a:bodyPr>
            <a:lstStyle/>
            <a:p>
              <a:r>
                <a:rPr lang="es-CO" sz="2400" dirty="0" smtClean="0"/>
                <a:t>Corazón de </a:t>
              </a:r>
            </a:p>
            <a:p>
              <a:r>
                <a:rPr lang="es-CO" sz="2400" dirty="0" smtClean="0"/>
                <a:t>ballena Azul</a:t>
              </a:r>
              <a:endParaRPr lang="es-CO" sz="2400" dirty="0"/>
            </a:p>
          </p:txBody>
        </p:sp>
      </p:grpSp>
    </p:spTree>
    <p:extLst>
      <p:ext uri="{BB962C8B-B14F-4D97-AF65-F5344CB8AC3E}">
        <p14:creationId xmlns:p14="http://schemas.microsoft.com/office/powerpoint/2010/main" val="23992163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541575" y="188640"/>
            <a:ext cx="8208912" cy="108012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Organismos unicelulares y pluricelulares</a:t>
            </a:r>
            <a:endParaRPr lang="es-CO" sz="4800" dirty="0">
              <a:latin typeface="Aharoni" pitchFamily="2" charset="-79"/>
              <a:cs typeface="Aharoni" pitchFamily="2" charset="-79"/>
            </a:endParaRPr>
          </a:p>
        </p:txBody>
      </p:sp>
      <p:sp>
        <p:nvSpPr>
          <p:cNvPr id="5" name="4 Rectángulo"/>
          <p:cNvSpPr/>
          <p:nvPr/>
        </p:nvSpPr>
        <p:spPr>
          <a:xfrm>
            <a:off x="347722" y="1653957"/>
            <a:ext cx="4320480" cy="2862322"/>
          </a:xfrm>
          <a:prstGeom prst="rect">
            <a:avLst/>
          </a:prstGeom>
        </p:spPr>
        <p:txBody>
          <a:bodyPr wrap="square">
            <a:spAutoFit/>
          </a:bodyPr>
          <a:lstStyle/>
          <a:p>
            <a:pPr algn="just"/>
            <a:r>
              <a:rPr lang="es-PR" b="1" dirty="0" smtClean="0"/>
              <a:t>UNICELULARES</a:t>
            </a:r>
            <a:r>
              <a:rPr lang="es-PR" dirty="0" smtClean="0"/>
              <a:t> : Son los organismos  </a:t>
            </a:r>
            <a:r>
              <a:rPr lang="es-PR" dirty="0"/>
              <a:t>que </a:t>
            </a:r>
            <a:r>
              <a:rPr lang="es-PR" dirty="0" smtClean="0"/>
              <a:t>tienen  </a:t>
            </a:r>
            <a:r>
              <a:rPr lang="es-PR" b="1" dirty="0">
                <a:solidFill>
                  <a:srgbClr val="FF0000"/>
                </a:solidFill>
              </a:rPr>
              <a:t>una </a:t>
            </a:r>
            <a:r>
              <a:rPr lang="es-PR" b="1" dirty="0" smtClean="0">
                <a:solidFill>
                  <a:srgbClr val="FF0000"/>
                </a:solidFill>
              </a:rPr>
              <a:t>sola </a:t>
            </a:r>
            <a:r>
              <a:rPr lang="es-PR" dirty="0" smtClean="0"/>
              <a:t>célula. El </a:t>
            </a:r>
            <a:r>
              <a:rPr lang="es-PR" dirty="0"/>
              <a:t>tamaño, forma y característica de la célula </a:t>
            </a:r>
            <a:r>
              <a:rPr lang="es-PR" dirty="0" smtClean="0"/>
              <a:t>varía </a:t>
            </a:r>
            <a:r>
              <a:rPr lang="es-PR" dirty="0"/>
              <a:t>según la </a:t>
            </a:r>
            <a:r>
              <a:rPr lang="es-PR" dirty="0" smtClean="0"/>
              <a:t>especie.</a:t>
            </a:r>
          </a:p>
          <a:p>
            <a:pPr algn="just"/>
            <a:endParaRPr lang="es-PR" dirty="0"/>
          </a:p>
          <a:p>
            <a:pPr algn="just"/>
            <a:r>
              <a:rPr lang="es-PR" dirty="0" smtClean="0"/>
              <a:t>Son los seres mas abundantes que habitan la tierra.</a:t>
            </a:r>
          </a:p>
          <a:p>
            <a:pPr algn="just"/>
            <a:endParaRPr lang="es-PR" dirty="0"/>
          </a:p>
          <a:p>
            <a:pPr algn="just"/>
            <a:r>
              <a:rPr lang="es-PR" dirty="0" smtClean="0"/>
              <a:t>Algunos de ellos son:</a:t>
            </a:r>
          </a:p>
          <a:p>
            <a:endParaRPr lang="es-PR" dirty="0"/>
          </a:p>
        </p:txBody>
      </p:sp>
      <p:grpSp>
        <p:nvGrpSpPr>
          <p:cNvPr id="10" name="9 Grupo"/>
          <p:cNvGrpSpPr/>
          <p:nvPr/>
        </p:nvGrpSpPr>
        <p:grpSpPr>
          <a:xfrm>
            <a:off x="347722" y="4516279"/>
            <a:ext cx="2857500" cy="1628775"/>
            <a:chOff x="338744" y="3646318"/>
            <a:chExt cx="2857500" cy="1628775"/>
          </a:xfrm>
        </p:grpSpPr>
        <p:pic>
          <p:nvPicPr>
            <p:cNvPr id="20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744" y="3646318"/>
              <a:ext cx="28575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960151" y="4871435"/>
              <a:ext cx="1095621" cy="369332"/>
            </a:xfrm>
            <a:prstGeom prst="rect">
              <a:avLst/>
            </a:prstGeom>
            <a:noFill/>
          </p:spPr>
          <p:txBody>
            <a:bodyPr wrap="none" rtlCol="0">
              <a:spAutoFit/>
            </a:bodyPr>
            <a:lstStyle/>
            <a:p>
              <a:r>
                <a:rPr lang="es-CO" dirty="0" smtClean="0"/>
                <a:t>Diatomea</a:t>
              </a:r>
              <a:endParaRPr lang="es-CO" dirty="0"/>
            </a:p>
          </p:txBody>
        </p:sp>
      </p:grpSp>
      <p:grpSp>
        <p:nvGrpSpPr>
          <p:cNvPr id="11" name="10 Grupo"/>
          <p:cNvGrpSpPr/>
          <p:nvPr/>
        </p:nvGrpSpPr>
        <p:grpSpPr>
          <a:xfrm>
            <a:off x="4062363" y="4273889"/>
            <a:ext cx="2669877" cy="2002408"/>
            <a:chOff x="3177288" y="4273889"/>
            <a:chExt cx="2669877" cy="2002408"/>
          </a:xfrm>
        </p:grpSpPr>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7288" y="4273889"/>
              <a:ext cx="2669877" cy="200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4491073" y="5813262"/>
              <a:ext cx="1351588" cy="369332"/>
            </a:xfrm>
            <a:prstGeom prst="rect">
              <a:avLst/>
            </a:prstGeom>
            <a:noFill/>
          </p:spPr>
          <p:txBody>
            <a:bodyPr wrap="none" rtlCol="0">
              <a:spAutoFit/>
            </a:bodyPr>
            <a:lstStyle/>
            <a:p>
              <a:r>
                <a:rPr lang="es-CO" dirty="0" err="1" smtClean="0"/>
                <a:t>Paramecium</a:t>
              </a:r>
              <a:endParaRPr lang="es-CO" dirty="0"/>
            </a:p>
          </p:txBody>
        </p:sp>
      </p:grpSp>
      <p:grpSp>
        <p:nvGrpSpPr>
          <p:cNvPr id="13" name="12 Grupo"/>
          <p:cNvGrpSpPr/>
          <p:nvPr/>
        </p:nvGrpSpPr>
        <p:grpSpPr>
          <a:xfrm>
            <a:off x="6588224" y="1281503"/>
            <a:ext cx="2262547" cy="1636576"/>
            <a:chOff x="6588224" y="1281503"/>
            <a:chExt cx="2262547" cy="1636576"/>
          </a:xfrm>
        </p:grpSpPr>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1281503"/>
              <a:ext cx="2262547" cy="163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6732240" y="2438787"/>
              <a:ext cx="849913" cy="369332"/>
            </a:xfrm>
            <a:prstGeom prst="rect">
              <a:avLst/>
            </a:prstGeom>
            <a:noFill/>
          </p:spPr>
          <p:txBody>
            <a:bodyPr wrap="none" rtlCol="0">
              <a:spAutoFit/>
            </a:bodyPr>
            <a:lstStyle/>
            <a:p>
              <a:r>
                <a:rPr lang="es-CO" dirty="0" smtClean="0"/>
                <a:t>Ameba</a:t>
              </a:r>
              <a:endParaRPr lang="es-CO" dirty="0"/>
            </a:p>
          </p:txBody>
        </p:sp>
      </p:grpSp>
      <p:grpSp>
        <p:nvGrpSpPr>
          <p:cNvPr id="14" name="13 Grupo"/>
          <p:cNvGrpSpPr/>
          <p:nvPr/>
        </p:nvGrpSpPr>
        <p:grpSpPr>
          <a:xfrm>
            <a:off x="7347236" y="3382767"/>
            <a:ext cx="1377399" cy="3031704"/>
            <a:chOff x="7347236" y="3382767"/>
            <a:chExt cx="1377399" cy="3031704"/>
          </a:xfrm>
        </p:grpSpPr>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7236" y="3382767"/>
              <a:ext cx="1377399" cy="26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7364165" y="6045139"/>
              <a:ext cx="928459" cy="369332"/>
            </a:xfrm>
            <a:prstGeom prst="rect">
              <a:avLst/>
            </a:prstGeom>
            <a:noFill/>
          </p:spPr>
          <p:txBody>
            <a:bodyPr wrap="none" rtlCol="0">
              <a:spAutoFit/>
            </a:bodyPr>
            <a:lstStyle/>
            <a:p>
              <a:r>
                <a:rPr lang="es-CO" dirty="0" err="1" smtClean="0"/>
                <a:t>Euglena</a:t>
              </a:r>
              <a:endParaRPr lang="es-CO" dirty="0"/>
            </a:p>
          </p:txBody>
        </p:sp>
      </p:grpSp>
      <p:grpSp>
        <p:nvGrpSpPr>
          <p:cNvPr id="12" name="11 Grupo"/>
          <p:cNvGrpSpPr/>
          <p:nvPr/>
        </p:nvGrpSpPr>
        <p:grpSpPr>
          <a:xfrm>
            <a:off x="5004048" y="1268760"/>
            <a:ext cx="1380771" cy="2592288"/>
            <a:chOff x="5004048" y="1268760"/>
            <a:chExt cx="1380771" cy="2592288"/>
          </a:xfrm>
        </p:grpSpPr>
        <p:pic>
          <p:nvPicPr>
            <p:cNvPr id="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1268760"/>
              <a:ext cx="1296144"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5508104" y="3461652"/>
              <a:ext cx="876715" cy="369332"/>
            </a:xfrm>
            <a:prstGeom prst="rect">
              <a:avLst/>
            </a:prstGeom>
            <a:noFill/>
          </p:spPr>
          <p:txBody>
            <a:bodyPr wrap="none" rtlCol="0">
              <a:spAutoFit/>
            </a:bodyPr>
            <a:lstStyle/>
            <a:p>
              <a:r>
                <a:rPr lang="es-CO" dirty="0" err="1" smtClean="0"/>
                <a:t>Stentor</a:t>
              </a:r>
              <a:endParaRPr lang="es-CO" dirty="0"/>
            </a:p>
          </p:txBody>
        </p:sp>
      </p:grpSp>
    </p:spTree>
    <p:extLst>
      <p:ext uri="{BB962C8B-B14F-4D97-AF65-F5344CB8AC3E}">
        <p14:creationId xmlns:p14="http://schemas.microsoft.com/office/powerpoint/2010/main" val="238618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541575" y="188640"/>
            <a:ext cx="8208912" cy="108012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Organismos unicelulares y pluricelulares</a:t>
            </a:r>
            <a:endParaRPr lang="es-CO" sz="4800" dirty="0">
              <a:latin typeface="Aharoni" pitchFamily="2" charset="-79"/>
              <a:cs typeface="Aharoni" pitchFamily="2" charset="-79"/>
            </a:endParaRPr>
          </a:p>
        </p:txBody>
      </p:sp>
      <p:sp>
        <p:nvSpPr>
          <p:cNvPr id="5" name="4 Rectángulo"/>
          <p:cNvSpPr/>
          <p:nvPr/>
        </p:nvSpPr>
        <p:spPr>
          <a:xfrm>
            <a:off x="321545" y="1412776"/>
            <a:ext cx="4320480" cy="3416320"/>
          </a:xfrm>
          <a:prstGeom prst="rect">
            <a:avLst/>
          </a:prstGeom>
        </p:spPr>
        <p:txBody>
          <a:bodyPr wrap="square">
            <a:spAutoFit/>
          </a:bodyPr>
          <a:lstStyle/>
          <a:p>
            <a:pPr algn="just"/>
            <a:r>
              <a:rPr lang="es-PR" b="1" dirty="0" smtClean="0"/>
              <a:t>PLURICELULARES</a:t>
            </a:r>
            <a:r>
              <a:rPr lang="es-PR" dirty="0" smtClean="0"/>
              <a:t> : son </a:t>
            </a:r>
            <a:r>
              <a:rPr lang="es-PR" dirty="0"/>
              <a:t>aquellos que cuentan con </a:t>
            </a:r>
            <a:r>
              <a:rPr lang="es-PR" b="1" dirty="0" smtClean="0">
                <a:solidFill>
                  <a:srgbClr val="FF0000"/>
                </a:solidFill>
              </a:rPr>
              <a:t>varias células </a:t>
            </a:r>
            <a:r>
              <a:rPr lang="es-PR" dirty="0"/>
              <a:t>(hasta </a:t>
            </a:r>
            <a:r>
              <a:rPr lang="es-PR" dirty="0" smtClean="0"/>
              <a:t>billones). Tienen </a:t>
            </a:r>
            <a:r>
              <a:rPr lang="es-PR" dirty="0"/>
              <a:t>una organización más compleja como las plantas o los </a:t>
            </a:r>
            <a:r>
              <a:rPr lang="es-PR" dirty="0" smtClean="0"/>
              <a:t>animales. Las </a:t>
            </a:r>
            <a:r>
              <a:rPr lang="es-PR" dirty="0"/>
              <a:t>células </a:t>
            </a:r>
            <a:r>
              <a:rPr lang="es-PR" dirty="0" smtClean="0"/>
              <a:t>tienden </a:t>
            </a:r>
            <a:r>
              <a:rPr lang="es-PR" dirty="0"/>
              <a:t>a ser sumamente </a:t>
            </a:r>
            <a:r>
              <a:rPr lang="es-PR" dirty="0" smtClean="0"/>
              <a:t>especializadas, poseen </a:t>
            </a:r>
            <a:r>
              <a:rPr lang="es-PR" dirty="0"/>
              <a:t>diferentes clases de células agrupadas, con capacidad para desempeñar funciones </a:t>
            </a:r>
            <a:r>
              <a:rPr lang="es-PR" dirty="0" smtClean="0"/>
              <a:t>específicas.</a:t>
            </a:r>
          </a:p>
          <a:p>
            <a:pPr algn="just"/>
            <a:endParaRPr lang="es-PR" dirty="0" smtClean="0"/>
          </a:p>
          <a:p>
            <a:pPr algn="just"/>
            <a:r>
              <a:rPr lang="es-PR" dirty="0" smtClean="0"/>
              <a:t>Tienen una </a:t>
            </a:r>
            <a:r>
              <a:rPr lang="es-PR" b="1" dirty="0" smtClean="0">
                <a:solidFill>
                  <a:srgbClr val="FF0000"/>
                </a:solidFill>
              </a:rPr>
              <a:t>ventaja</a:t>
            </a:r>
            <a:r>
              <a:rPr lang="es-PR" dirty="0" smtClean="0"/>
              <a:t> que si una célula se deteriora o muere, puede ser reemplazada por otra.</a:t>
            </a:r>
            <a:endParaRPr lang="es-CO"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833" y="908721"/>
            <a:ext cx="1270072" cy="846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996" y="986303"/>
            <a:ext cx="124813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031" y="2725188"/>
            <a:ext cx="1294721" cy="725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35462" y="3680316"/>
            <a:ext cx="1135862" cy="83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6739" y="2125582"/>
            <a:ext cx="1127261" cy="1199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16739" y="3961754"/>
            <a:ext cx="1158036" cy="8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160" y="5664302"/>
            <a:ext cx="1071984" cy="823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5"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16200000">
            <a:off x="6762644" y="5589683"/>
            <a:ext cx="1457690" cy="72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45340" y="4537545"/>
            <a:ext cx="1153798" cy="1538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301" y="5019646"/>
            <a:ext cx="1634041" cy="1318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6" name="Picture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35462" y="1047292"/>
            <a:ext cx="1363624" cy="149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45 Conector curvado"/>
          <p:cNvCxnSpPr>
            <a:stCxn id="32" idx="2"/>
            <a:endCxn id="3085" idx="3"/>
          </p:cNvCxnSpPr>
          <p:nvPr/>
        </p:nvCxnSpPr>
        <p:spPr>
          <a:xfrm rot="16200000" flipH="1">
            <a:off x="6281492" y="4015263"/>
            <a:ext cx="2118970" cy="301025"/>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31 Llamada rectangular"/>
          <p:cNvSpPr/>
          <p:nvPr/>
        </p:nvSpPr>
        <p:spPr>
          <a:xfrm>
            <a:off x="6603096" y="2725189"/>
            <a:ext cx="1174737" cy="381102"/>
          </a:xfrm>
          <a:prstGeom prst="wedgeRectCallou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a:solidFill>
                  <a:schemeClr val="tx1"/>
                </a:solidFill>
              </a:rPr>
              <a:t>Animales</a:t>
            </a:r>
          </a:p>
        </p:txBody>
      </p:sp>
      <p:cxnSp>
        <p:nvCxnSpPr>
          <p:cNvPr id="53" name="52 Conector curvado"/>
          <p:cNvCxnSpPr>
            <a:stCxn id="32" idx="2"/>
            <a:endCxn id="3083" idx="0"/>
          </p:cNvCxnSpPr>
          <p:nvPr/>
        </p:nvCxnSpPr>
        <p:spPr>
          <a:xfrm rot="16200000" flipH="1">
            <a:off x="6546303" y="3750452"/>
            <a:ext cx="2558011" cy="1269687"/>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54 Conector curvado"/>
          <p:cNvCxnSpPr>
            <a:stCxn id="32" idx="0"/>
            <a:endCxn id="3081" idx="2"/>
          </p:cNvCxnSpPr>
          <p:nvPr/>
        </p:nvCxnSpPr>
        <p:spPr>
          <a:xfrm rot="16200000" flipH="1">
            <a:off x="7585613" y="2330040"/>
            <a:ext cx="599607" cy="1389905"/>
          </a:xfrm>
          <a:prstGeom prst="curvedConnector5">
            <a:avLst>
              <a:gd name="adj1" fmla="val -38125"/>
              <a:gd name="adj2" fmla="val 50854"/>
              <a:gd name="adj3" fmla="val 98433"/>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58 Conector curvado"/>
          <p:cNvCxnSpPr>
            <a:stCxn id="32" idx="0"/>
            <a:endCxn id="3075" idx="2"/>
          </p:cNvCxnSpPr>
          <p:nvPr/>
        </p:nvCxnSpPr>
        <p:spPr>
          <a:xfrm rot="5400000" flipH="1" flipV="1">
            <a:off x="7316791" y="1629111"/>
            <a:ext cx="969753" cy="1222404"/>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61 Conector curvado"/>
          <p:cNvCxnSpPr>
            <a:stCxn id="32" idx="0"/>
            <a:endCxn id="3076" idx="2"/>
          </p:cNvCxnSpPr>
          <p:nvPr/>
        </p:nvCxnSpPr>
        <p:spPr>
          <a:xfrm rot="16200000" flipV="1">
            <a:off x="6757375" y="2292098"/>
            <a:ext cx="802782" cy="63399"/>
          </a:xfrm>
          <a:prstGeom prst="curvedConnector3">
            <a:avLst>
              <a:gd name="adj1" fmla="val 48439"/>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8" name="67 Llamada rectangular"/>
          <p:cNvSpPr/>
          <p:nvPr/>
        </p:nvSpPr>
        <p:spPr>
          <a:xfrm>
            <a:off x="6015729" y="4004193"/>
            <a:ext cx="1174737" cy="381102"/>
          </a:xfrm>
          <a:prstGeom prst="wedgeRectCallou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a:solidFill>
                  <a:schemeClr val="tx1"/>
                </a:solidFill>
              </a:rPr>
              <a:t>Plantas</a:t>
            </a:r>
          </a:p>
        </p:txBody>
      </p:sp>
      <p:cxnSp>
        <p:nvCxnSpPr>
          <p:cNvPr id="70" name="69 Conector curvado"/>
          <p:cNvCxnSpPr>
            <a:stCxn id="68" idx="0"/>
            <a:endCxn id="3086" idx="3"/>
          </p:cNvCxnSpPr>
          <p:nvPr/>
        </p:nvCxnSpPr>
        <p:spPr>
          <a:xfrm rot="16200000" flipV="1">
            <a:off x="5197264" y="2598359"/>
            <a:ext cx="2207657" cy="604012"/>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curvado"/>
          <p:cNvCxnSpPr>
            <a:stCxn id="68" idx="0"/>
            <a:endCxn id="3077" idx="3"/>
          </p:cNvCxnSpPr>
          <p:nvPr/>
        </p:nvCxnSpPr>
        <p:spPr>
          <a:xfrm rot="16200000" flipV="1">
            <a:off x="5813684" y="3214779"/>
            <a:ext cx="916483" cy="662346"/>
          </a:xfrm>
          <a:prstGeom prst="curved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curvado"/>
          <p:cNvCxnSpPr>
            <a:stCxn id="68" idx="0"/>
            <a:endCxn id="3078" idx="3"/>
          </p:cNvCxnSpPr>
          <p:nvPr/>
        </p:nvCxnSpPr>
        <p:spPr>
          <a:xfrm rot="16200000" flipH="1" flipV="1">
            <a:off x="6139961" y="3635555"/>
            <a:ext cx="94499" cy="831774"/>
          </a:xfrm>
          <a:prstGeom prst="curvedConnector4">
            <a:avLst>
              <a:gd name="adj1" fmla="val -241907"/>
              <a:gd name="adj2" fmla="val 85308"/>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83 Llamada rectangular"/>
          <p:cNvSpPr/>
          <p:nvPr/>
        </p:nvSpPr>
        <p:spPr>
          <a:xfrm>
            <a:off x="5132334" y="5019647"/>
            <a:ext cx="1174737" cy="381102"/>
          </a:xfrm>
          <a:prstGeom prst="wedgeRectCallou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a:solidFill>
                  <a:schemeClr val="tx1"/>
                </a:solidFill>
              </a:rPr>
              <a:t>Algas</a:t>
            </a:r>
          </a:p>
        </p:txBody>
      </p:sp>
      <p:sp>
        <p:nvSpPr>
          <p:cNvPr id="85" name="84 Llamada rectangular"/>
          <p:cNvSpPr/>
          <p:nvPr/>
        </p:nvSpPr>
        <p:spPr>
          <a:xfrm>
            <a:off x="4809420" y="6039754"/>
            <a:ext cx="1174737" cy="381102"/>
          </a:xfrm>
          <a:prstGeom prst="wedgeRectCallout">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path path="circle">
              <a:fillToRect l="50000" t="50000" r="50000" b="50000"/>
            </a:path>
            <a:tileRect/>
          </a:gra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CO" b="1" dirty="0">
                <a:solidFill>
                  <a:schemeClr val="tx1"/>
                </a:solidFill>
              </a:rPr>
              <a:t>Hongos</a:t>
            </a:r>
          </a:p>
        </p:txBody>
      </p:sp>
      <p:cxnSp>
        <p:nvCxnSpPr>
          <p:cNvPr id="86" name="85 Conector curvado"/>
          <p:cNvCxnSpPr>
            <a:stCxn id="84" idx="0"/>
            <a:endCxn id="3080" idx="3"/>
          </p:cNvCxnSpPr>
          <p:nvPr/>
        </p:nvCxnSpPr>
        <p:spPr>
          <a:xfrm rot="16200000" flipH="1" flipV="1">
            <a:off x="4665872" y="4252912"/>
            <a:ext cx="287097" cy="1820565"/>
          </a:xfrm>
          <a:prstGeom prst="curvedConnector4">
            <a:avLst>
              <a:gd name="adj1" fmla="val -79625"/>
              <a:gd name="adj2" fmla="val 6613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89 Conector curvado"/>
          <p:cNvCxnSpPr>
            <a:stCxn id="85" idx="0"/>
            <a:endCxn id="3079" idx="2"/>
          </p:cNvCxnSpPr>
          <p:nvPr/>
        </p:nvCxnSpPr>
        <p:spPr>
          <a:xfrm rot="16200000" flipH="1" flipV="1">
            <a:off x="3305046" y="4246029"/>
            <a:ext cx="298019" cy="3885467"/>
          </a:xfrm>
          <a:prstGeom prst="curvedConnector5">
            <a:avLst>
              <a:gd name="adj1" fmla="val -76707"/>
              <a:gd name="adj2" fmla="val 39630"/>
              <a:gd name="adj3" fmla="val 176707"/>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102 Conector curvado"/>
          <p:cNvCxnSpPr>
            <a:stCxn id="32" idx="2"/>
            <a:endCxn id="3082" idx="0"/>
          </p:cNvCxnSpPr>
          <p:nvPr/>
        </p:nvCxnSpPr>
        <p:spPr>
          <a:xfrm rot="16200000" flipH="1">
            <a:off x="7465380" y="2831376"/>
            <a:ext cx="855463" cy="1405292"/>
          </a:xfrm>
          <a:prstGeom prst="curvedConnector3">
            <a:avLst>
              <a:gd name="adj1" fmla="val 5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82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ppt_x"/>
                                          </p:val>
                                        </p:tav>
                                        <p:tav tm="100000">
                                          <p:val>
                                            <p:strVal val="#ppt_x"/>
                                          </p:val>
                                        </p:tav>
                                      </p:tavLst>
                                    </p:anim>
                                    <p:anim calcmode="lin" valueType="num">
                                      <p:cBhvr additive="base">
                                        <p:cTn id="8"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8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7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08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08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08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307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4"/>
                                        </p:tgtEl>
                                        <p:attrNameLst>
                                          <p:attrName>style.visibility</p:attrName>
                                        </p:attrNameLst>
                                      </p:cBhvr>
                                      <p:to>
                                        <p:strVal val="visible"/>
                                      </p:to>
                                    </p:set>
                                    <p:anim calcmode="lin" valueType="num">
                                      <p:cBhvr additive="base">
                                        <p:cTn id="91" dur="500" fill="hold"/>
                                        <p:tgtEl>
                                          <p:spTgt spid="84"/>
                                        </p:tgtEl>
                                        <p:attrNameLst>
                                          <p:attrName>ppt_x</p:attrName>
                                        </p:attrNameLst>
                                      </p:cBhvr>
                                      <p:tavLst>
                                        <p:tav tm="0">
                                          <p:val>
                                            <p:strVal val="#ppt_x"/>
                                          </p:val>
                                        </p:tav>
                                        <p:tav tm="100000">
                                          <p:val>
                                            <p:strVal val="#ppt_x"/>
                                          </p:val>
                                        </p:tav>
                                      </p:tavLst>
                                    </p:anim>
                                    <p:anim calcmode="lin" valueType="num">
                                      <p:cBhvr additive="base">
                                        <p:cTn id="92"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080"/>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additive="base">
                                        <p:cTn id="105" dur="500" fill="hold"/>
                                        <p:tgtEl>
                                          <p:spTgt spid="85"/>
                                        </p:tgtEl>
                                        <p:attrNameLst>
                                          <p:attrName>ppt_x</p:attrName>
                                        </p:attrNameLst>
                                      </p:cBhvr>
                                      <p:tavLst>
                                        <p:tav tm="0">
                                          <p:val>
                                            <p:strVal val="#ppt_x"/>
                                          </p:val>
                                        </p:tav>
                                        <p:tav tm="100000">
                                          <p:val>
                                            <p:strVal val="#ppt_x"/>
                                          </p:val>
                                        </p:tav>
                                      </p:tavLst>
                                    </p:anim>
                                    <p:anim calcmode="lin" valueType="num">
                                      <p:cBhvr additive="base">
                                        <p:cTn id="106"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90"/>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0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8" grpId="0" animBg="1"/>
      <p:bldP spid="84"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lstStyle/>
          <a:p>
            <a:r>
              <a:rPr lang="es-CO" dirty="0" smtClean="0"/>
              <a:t>Célula vegetal y Animal</a:t>
            </a:r>
            <a:endParaRPr lang="es-CO" dirty="0"/>
          </a:p>
        </p:txBody>
      </p:sp>
      <p:graphicFrame>
        <p:nvGraphicFramePr>
          <p:cNvPr id="11" name="Tabla 10"/>
          <p:cNvGraphicFramePr>
            <a:graphicFrameLocks noGrp="1"/>
          </p:cNvGraphicFramePr>
          <p:nvPr>
            <p:extLst>
              <p:ext uri="{D42A27DB-BD31-4B8C-83A1-F6EECF244321}">
                <p14:modId xmlns:p14="http://schemas.microsoft.com/office/powerpoint/2010/main" val="2242352519"/>
              </p:ext>
            </p:extLst>
          </p:nvPr>
        </p:nvGraphicFramePr>
        <p:xfrm>
          <a:off x="539552" y="1124744"/>
          <a:ext cx="8301608" cy="4871621"/>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4186808"/>
                <a:gridCol w="4114800"/>
              </a:tblGrid>
              <a:tr h="461521">
                <a:tc>
                  <a:txBody>
                    <a:bodyPr/>
                    <a:lstStyle/>
                    <a:p>
                      <a:pPr algn="ctr"/>
                      <a:r>
                        <a:rPr lang="es-CO" sz="2000" dirty="0" smtClean="0">
                          <a:solidFill>
                            <a:schemeClr val="tx1"/>
                          </a:solidFill>
                        </a:rPr>
                        <a:t>Vegetal</a:t>
                      </a:r>
                      <a:endParaRPr lang="es-CO" sz="2000" dirty="0">
                        <a:solidFill>
                          <a:schemeClr val="tx1"/>
                        </a:solidFill>
                      </a:endParaRPr>
                    </a:p>
                  </a:txBody>
                  <a:tcPr>
                    <a:solidFill>
                      <a:schemeClr val="accent4">
                        <a:lumMod val="60000"/>
                        <a:lumOff val="40000"/>
                      </a:schemeClr>
                    </a:solidFill>
                  </a:tcPr>
                </a:tc>
                <a:tc>
                  <a:txBody>
                    <a:bodyPr/>
                    <a:lstStyle/>
                    <a:p>
                      <a:pPr algn="ctr"/>
                      <a:r>
                        <a:rPr lang="es-CO" sz="2000" dirty="0" smtClean="0">
                          <a:solidFill>
                            <a:schemeClr val="tx1"/>
                          </a:solidFill>
                        </a:rPr>
                        <a:t>Animal</a:t>
                      </a:r>
                      <a:endParaRPr lang="es-CO" sz="2000" dirty="0">
                        <a:solidFill>
                          <a:schemeClr val="tx1"/>
                        </a:solidFill>
                      </a:endParaRPr>
                    </a:p>
                  </a:txBody>
                  <a:tcPr>
                    <a:solidFill>
                      <a:schemeClr val="accent4">
                        <a:lumMod val="60000"/>
                        <a:lumOff val="40000"/>
                      </a:schemeClr>
                    </a:solidFill>
                  </a:tcPr>
                </a:tc>
              </a:tr>
              <a:tr h="735297">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Tiene una pared celular a demás de la membrana celular que le da rigidez a la planta.</a:t>
                      </a:r>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No tiene pared celular</a:t>
                      </a:r>
                    </a:p>
                    <a:p>
                      <a:pPr marL="0" indent="0">
                        <a:buFont typeface="Wingdings" panose="05000000000000000000" pitchFamily="2" charset="2"/>
                        <a:buNone/>
                      </a:pP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r>
              <a:tr h="1447386">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Presenta cloroplastos, responsables de la fotosíntesis, que son capaces de sintetizar azúcares, a partir de dióxido de carbono, agua y luz solar. Los que los hace autótrofos (productores del propio alimento)</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No posee cloroplastos</a:t>
                      </a:r>
                    </a:p>
                    <a:p>
                      <a:pPr marL="0" indent="0">
                        <a:buFont typeface="Wingdings" panose="05000000000000000000" pitchFamily="2" charset="2"/>
                        <a:buNone/>
                      </a:pP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8100000" scaled="1"/>
                      <a:tileRect/>
                    </a:gradFill>
                  </a:tcPr>
                </a:tc>
              </a:tr>
              <a:tr h="735297">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Posee Una vacuola única llena de líquido que la ocupa casi toda, la animal posee varias pequeñas</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Posee varias vacuolas pequeñas</a:t>
                      </a:r>
                    </a:p>
                    <a:p>
                      <a:pPr marL="285750" indent="-285750">
                        <a:buFont typeface="Wingdings" panose="05000000000000000000" pitchFamily="2" charset="2"/>
                        <a:buChar char="ü"/>
                      </a:pP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r>
              <a:tr h="46152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Carece de centriolo</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Tiene centriolo</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tcPr>
                </a:tc>
              </a:tr>
              <a:tr h="855273">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Reproducción asexual. Da como resultado células iguales a las progenitoras</a:t>
                      </a:r>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Reproducción sexual. da como resultado descendientes con características de los progenitores, pero no son idénticos</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r>
            </a:tbl>
          </a:graphicData>
        </a:graphic>
      </p:graphicFrame>
    </p:spTree>
    <p:extLst>
      <p:ext uri="{BB962C8B-B14F-4D97-AF65-F5344CB8AC3E}">
        <p14:creationId xmlns:p14="http://schemas.microsoft.com/office/powerpoint/2010/main" val="350897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332656"/>
            <a:ext cx="5122912" cy="922114"/>
          </a:xfrm>
        </p:spPr>
        <p:txBody>
          <a:bodyPr>
            <a:normAutofit fontScale="90000"/>
          </a:bodyPr>
          <a:lstStyle/>
          <a:p>
            <a:r>
              <a:rPr lang="es-CO" dirty="0" smtClean="0"/>
              <a:t>Célula </a:t>
            </a:r>
            <a:r>
              <a:rPr lang="es-CO" dirty="0" smtClean="0"/>
              <a:t>vegetal y Animal</a:t>
            </a:r>
            <a:endParaRPr lang="es-CO" dirty="0"/>
          </a:p>
        </p:txBody>
      </p:sp>
      <p:pic>
        <p:nvPicPr>
          <p:cNvPr id="11" name="Imagen 10"/>
          <p:cNvPicPr>
            <a:picLocks noChangeAspect="1"/>
          </p:cNvPicPr>
          <p:nvPr/>
        </p:nvPicPr>
        <p:blipFill>
          <a:blip r:embed="rId3"/>
          <a:stretch>
            <a:fillRect/>
          </a:stretch>
        </p:blipFill>
        <p:spPr>
          <a:xfrm>
            <a:off x="179512" y="1772816"/>
            <a:ext cx="4277058" cy="4255988"/>
          </a:xfrm>
          <a:prstGeom prst="rect">
            <a:avLst/>
          </a:prstGeom>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8420" y="2132856"/>
            <a:ext cx="4498076"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22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332656"/>
            <a:ext cx="5122912" cy="922114"/>
          </a:xfrm>
        </p:spPr>
        <p:txBody>
          <a:bodyPr/>
          <a:lstStyle/>
          <a:p>
            <a:r>
              <a:rPr lang="es-CO" dirty="0" smtClean="0"/>
              <a:t>Circulación celular</a:t>
            </a:r>
            <a:endParaRPr lang="es-CO" dirty="0"/>
          </a:p>
        </p:txBody>
      </p:sp>
      <p:sp>
        <p:nvSpPr>
          <p:cNvPr id="4" name="Rectángulo 3"/>
          <p:cNvSpPr/>
          <p:nvPr/>
        </p:nvSpPr>
        <p:spPr>
          <a:xfrm>
            <a:off x="683568" y="1628800"/>
            <a:ext cx="7232848" cy="2308324"/>
          </a:xfrm>
          <a:prstGeom prst="rect">
            <a:avLst/>
          </a:prstGeom>
        </p:spPr>
        <p:txBody>
          <a:bodyPr wrap="square">
            <a:spAutoFit/>
          </a:bodyPr>
          <a:lstStyle/>
          <a:p>
            <a:pPr algn="just"/>
            <a:r>
              <a:rPr lang="es-CO" dirty="0">
                <a:solidFill>
                  <a:srgbClr val="222222"/>
                </a:solidFill>
                <a:latin typeface="Open Sans"/>
              </a:rPr>
              <a:t>La circulación es la </a:t>
            </a:r>
            <a:r>
              <a:rPr lang="es-CO" dirty="0">
                <a:solidFill>
                  <a:srgbClr val="FF0000"/>
                </a:solidFill>
                <a:latin typeface="Open Sans"/>
              </a:rPr>
              <a:t>distribución</a:t>
            </a:r>
            <a:r>
              <a:rPr lang="es-CO" dirty="0">
                <a:solidFill>
                  <a:srgbClr val="222222"/>
                </a:solidFill>
                <a:latin typeface="Open Sans"/>
              </a:rPr>
              <a:t>, </a:t>
            </a:r>
            <a:r>
              <a:rPr lang="es-CO" dirty="0">
                <a:solidFill>
                  <a:srgbClr val="FF0000"/>
                </a:solidFill>
                <a:latin typeface="Open Sans"/>
              </a:rPr>
              <a:t>a todas las células del organismo</a:t>
            </a:r>
            <a:r>
              <a:rPr lang="es-CO" dirty="0">
                <a:solidFill>
                  <a:srgbClr val="222222"/>
                </a:solidFill>
                <a:latin typeface="Open Sans"/>
              </a:rPr>
              <a:t>, de las moléculas alimenticias y también del oxígeno, así como la recogida del dióxido de carbono, del agua y del amoníaco o sus derivados, que son los productos de desecho de la respiración </a:t>
            </a:r>
            <a:r>
              <a:rPr lang="es-CO" dirty="0" smtClean="0">
                <a:solidFill>
                  <a:srgbClr val="222222"/>
                </a:solidFill>
                <a:latin typeface="Open Sans"/>
              </a:rPr>
              <a:t>celular.</a:t>
            </a:r>
          </a:p>
          <a:p>
            <a:pPr algn="just"/>
            <a:endParaRPr lang="es-CO" dirty="0" smtClean="0">
              <a:solidFill>
                <a:srgbClr val="222222"/>
              </a:solidFill>
              <a:latin typeface="Open Sans"/>
            </a:endParaRPr>
          </a:p>
          <a:p>
            <a:pPr algn="just"/>
            <a:r>
              <a:rPr lang="es-CO" dirty="0"/>
              <a:t>Todas las células llevan a cabo la respiración celular, que ocurre en el citoplasma y las mitocondrias</a:t>
            </a:r>
            <a:endParaRPr lang="es-CO" dirty="0"/>
          </a:p>
        </p:txBody>
      </p:sp>
    </p:spTree>
    <p:extLst>
      <p:ext uri="{BB962C8B-B14F-4D97-AF65-F5344CB8AC3E}">
        <p14:creationId xmlns:p14="http://schemas.microsoft.com/office/powerpoint/2010/main" val="314883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73578" y="188640"/>
            <a:ext cx="7776864" cy="922114"/>
          </a:xfrm>
        </p:spPr>
        <p:txBody>
          <a:bodyPr>
            <a:normAutofit/>
          </a:bodyPr>
          <a:lstStyle/>
          <a:p>
            <a:r>
              <a:rPr lang="es-CO" dirty="0" smtClean="0"/>
              <a:t>Célula </a:t>
            </a:r>
            <a:r>
              <a:rPr lang="es-CO" dirty="0" err="1"/>
              <a:t>E</a:t>
            </a:r>
            <a:r>
              <a:rPr lang="es-CO" dirty="0" err="1" smtClean="0"/>
              <a:t>ucariótica</a:t>
            </a:r>
            <a:r>
              <a:rPr lang="es-CO" dirty="0" smtClean="0"/>
              <a:t> y </a:t>
            </a:r>
            <a:r>
              <a:rPr lang="es-CO" dirty="0" err="1" smtClean="0"/>
              <a:t>Procariótica</a:t>
            </a:r>
            <a:endParaRPr lang="es-CO" dirty="0"/>
          </a:p>
        </p:txBody>
      </p:sp>
      <p:sp>
        <p:nvSpPr>
          <p:cNvPr id="4" name="Rectángulo 3"/>
          <p:cNvSpPr/>
          <p:nvPr/>
        </p:nvSpPr>
        <p:spPr>
          <a:xfrm>
            <a:off x="251520" y="1116881"/>
            <a:ext cx="8820980" cy="646331"/>
          </a:xfrm>
          <a:prstGeom prst="rect">
            <a:avLst/>
          </a:prstGeom>
        </p:spPr>
        <p:txBody>
          <a:bodyPr wrap="square">
            <a:spAutoFit/>
          </a:bodyPr>
          <a:lstStyle/>
          <a:p>
            <a:r>
              <a:rPr lang="es-CO" dirty="0" smtClean="0"/>
              <a:t>Todas las células se dividen en 2 grandes grupos: Las </a:t>
            </a:r>
            <a:r>
              <a:rPr lang="es-CO" dirty="0" err="1" smtClean="0"/>
              <a:t>Eucarióticas</a:t>
            </a:r>
            <a:r>
              <a:rPr lang="es-CO" dirty="0" smtClean="0"/>
              <a:t> y las </a:t>
            </a:r>
            <a:r>
              <a:rPr lang="es-CO" dirty="0" err="1" smtClean="0"/>
              <a:t>Procarióticas</a:t>
            </a:r>
            <a:r>
              <a:rPr lang="es-CO" dirty="0" smtClean="0"/>
              <a:t>. La principales diferencias son las siguientes:</a:t>
            </a:r>
          </a:p>
        </p:txBody>
      </p:sp>
      <p:graphicFrame>
        <p:nvGraphicFramePr>
          <p:cNvPr id="6" name="Tabla 5"/>
          <p:cNvGraphicFramePr>
            <a:graphicFrameLocks noGrp="1"/>
          </p:cNvGraphicFramePr>
          <p:nvPr>
            <p:extLst>
              <p:ext uri="{D42A27DB-BD31-4B8C-83A1-F6EECF244321}">
                <p14:modId xmlns:p14="http://schemas.microsoft.com/office/powerpoint/2010/main" val="479499377"/>
              </p:ext>
            </p:extLst>
          </p:nvPr>
        </p:nvGraphicFramePr>
        <p:xfrm>
          <a:off x="673224" y="1735937"/>
          <a:ext cx="7877218" cy="4974843"/>
        </p:xfrm>
        <a:graphic>
          <a:graphicData uri="http://schemas.openxmlformats.org/drawingml/2006/table">
            <a:tbl>
              <a:tblPr firstRow="1" bandRow="1">
                <a:effectLst>
                  <a:innerShdw blurRad="63500" dist="50800" dir="18900000">
                    <a:prstClr val="black">
                      <a:alpha val="50000"/>
                    </a:prstClr>
                  </a:innerShdw>
                </a:effectLst>
                <a:tableStyleId>{5C22544A-7EE6-4342-B048-85BDC9FD1C3A}</a:tableStyleId>
              </a:tblPr>
              <a:tblGrid>
                <a:gridCol w="3972772"/>
                <a:gridCol w="3904446"/>
              </a:tblGrid>
              <a:tr h="394931">
                <a:tc>
                  <a:txBody>
                    <a:bodyPr/>
                    <a:lstStyle/>
                    <a:p>
                      <a:pPr algn="ctr"/>
                      <a:r>
                        <a:rPr lang="es-CO" sz="2000" dirty="0" err="1" smtClean="0">
                          <a:solidFill>
                            <a:schemeClr val="tx1"/>
                          </a:solidFill>
                        </a:rPr>
                        <a:t>Procariótica</a:t>
                      </a:r>
                      <a:endParaRPr lang="es-CO" sz="2000" dirty="0">
                        <a:solidFill>
                          <a:schemeClr val="tx1"/>
                        </a:solidFill>
                      </a:endParaRPr>
                    </a:p>
                  </a:txBody>
                  <a:tcPr>
                    <a:solidFill>
                      <a:schemeClr val="accent4">
                        <a:lumMod val="60000"/>
                        <a:lumOff val="40000"/>
                      </a:schemeClr>
                    </a:solidFill>
                  </a:tcPr>
                </a:tc>
                <a:tc>
                  <a:txBody>
                    <a:bodyPr/>
                    <a:lstStyle/>
                    <a:p>
                      <a:pPr algn="ctr"/>
                      <a:r>
                        <a:rPr lang="es-CO" sz="2000" dirty="0" err="1" smtClean="0">
                          <a:solidFill>
                            <a:schemeClr val="tx1"/>
                          </a:solidFill>
                        </a:rPr>
                        <a:t>Eucariótica</a:t>
                      </a:r>
                      <a:endParaRPr lang="es-CO" sz="2000" dirty="0">
                        <a:solidFill>
                          <a:schemeClr val="tx1"/>
                        </a:solidFill>
                      </a:endParaRPr>
                    </a:p>
                  </a:txBody>
                  <a:tcPr>
                    <a:solidFill>
                      <a:schemeClr val="accent4">
                        <a:lumMod val="60000"/>
                        <a:lumOff val="40000"/>
                      </a:schemeClr>
                    </a:solidFill>
                  </a:tcPr>
                </a:tc>
              </a:tr>
              <a:tr h="772427">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Son estructuralmente</a:t>
                      </a:r>
                      <a:r>
                        <a:rPr lang="es-CO" sz="1600" baseline="0" dirty="0" smtClean="0"/>
                        <a:t> más simples y de pequeño tamaño (0,2 A 2 </a:t>
                      </a:r>
                      <a:r>
                        <a:rPr lang="es-CO" sz="1600" dirty="0" smtClean="0"/>
                        <a:t>µm)</a:t>
                      </a:r>
                    </a:p>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s-CO" sz="1600" dirty="0" smtClean="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c>
                  <a:txBody>
                    <a:bodyPr/>
                    <a:lstStyle/>
                    <a:p>
                      <a:pPr marL="0" indent="0" algn="just">
                        <a:buFont typeface="Wingdings" panose="05000000000000000000" pitchFamily="2" charset="2"/>
                        <a:buNone/>
                      </a:pPr>
                      <a:r>
                        <a:rPr lang="es-CO" sz="1600" dirty="0" smtClean="0"/>
                        <a:t>Son estructuralmente</a:t>
                      </a:r>
                      <a:r>
                        <a:rPr lang="es-CO" sz="1600" baseline="0" dirty="0" smtClean="0"/>
                        <a:t> complejas, más grandes que las </a:t>
                      </a:r>
                      <a:r>
                        <a:rPr lang="es-CO" sz="1600" baseline="0" dirty="0" err="1" smtClean="0"/>
                        <a:t>procarióticas</a:t>
                      </a:r>
                      <a:r>
                        <a:rPr lang="es-CO" sz="1600" baseline="0" dirty="0" smtClean="0"/>
                        <a:t> (10 a 100 </a:t>
                      </a:r>
                      <a:r>
                        <a:rPr lang="es-CO" sz="1600" dirty="0" smtClean="0"/>
                        <a:t>µm)</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r>
              <a:tr h="772427">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No</a:t>
                      </a:r>
                      <a:r>
                        <a:rPr lang="es-CO" sz="1600" baseline="0" dirty="0" smtClean="0"/>
                        <a:t> poseen núcleo. Los cromosomas se encuentran en el </a:t>
                      </a:r>
                      <a:r>
                        <a:rPr lang="es-CO" sz="1600" baseline="0" dirty="0" err="1" smtClean="0"/>
                        <a:t>citplasma</a:t>
                      </a:r>
                      <a:r>
                        <a:rPr lang="es-CO" sz="1600" baseline="0" dirty="0" smtClean="0"/>
                        <a:t>, en un lugar llamado </a:t>
                      </a:r>
                      <a:r>
                        <a:rPr lang="es-CO" sz="1600" baseline="0" dirty="0" err="1" smtClean="0"/>
                        <a:t>nucleoide</a:t>
                      </a:r>
                      <a:r>
                        <a:rPr lang="es-CO" sz="1600" baseline="0" dirty="0" smtClean="0"/>
                        <a:t>.</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0" scaled="1"/>
                      <a:tileRect/>
                    </a:gradFill>
                  </a:tcPr>
                </a:tc>
                <a:tc>
                  <a:txBody>
                    <a:bodyPr/>
                    <a:lstStyle/>
                    <a:p>
                      <a:pPr marL="0" indent="0" algn="just">
                        <a:buFont typeface="Wingdings" panose="05000000000000000000" pitchFamily="2" charset="2"/>
                        <a:buNone/>
                      </a:pPr>
                      <a:r>
                        <a:rPr lang="es-CO" sz="1600" dirty="0" smtClean="0"/>
                        <a:t>Posee núcleo con</a:t>
                      </a:r>
                      <a:r>
                        <a:rPr lang="es-CO" sz="1600" baseline="0" dirty="0" smtClean="0"/>
                        <a:t> membrana nuclear. Dentro se encuentra los cromosomas que contienen el ADN</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8100000" scaled="1"/>
                      <a:tileRect/>
                    </a:gradFill>
                  </a:tcPr>
                </a:tc>
              </a:tr>
              <a:tr h="327593">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No tiene pared celular</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c>
                  <a:txBody>
                    <a:bodyPr/>
                    <a:lstStyle/>
                    <a:p>
                      <a:pPr marL="285750" indent="-285750">
                        <a:buFont typeface="Wingdings" panose="05000000000000000000" pitchFamily="2" charset="2"/>
                        <a:buChar char="ü"/>
                      </a:pPr>
                      <a:r>
                        <a:rPr lang="es-CO" sz="1600" dirty="0" smtClean="0"/>
                        <a:t>Si es vegetal posee pared</a:t>
                      </a:r>
                      <a:r>
                        <a:rPr lang="es-CO" sz="1600" baseline="0" dirty="0" smtClean="0"/>
                        <a:t> celular.</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tcPr>
                </a:tc>
              </a:tr>
              <a:tr h="394931">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No posee </a:t>
                      </a:r>
                      <a:r>
                        <a:rPr lang="es-CO" sz="1600" dirty="0" err="1" smtClean="0"/>
                        <a:t>organelo</a:t>
                      </a:r>
                      <a:r>
                        <a:rPr lang="es-CO" sz="1600" dirty="0" smtClean="0"/>
                        <a:t> celular membranoso</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Posee </a:t>
                      </a:r>
                      <a:r>
                        <a:rPr lang="es-CO" sz="1600" dirty="0" err="1" smtClean="0"/>
                        <a:t>organelo</a:t>
                      </a:r>
                      <a:r>
                        <a:rPr lang="es-CO" sz="1600" dirty="0" smtClean="0"/>
                        <a:t> celular </a:t>
                      </a:r>
                      <a:r>
                        <a:rPr lang="es-CO" sz="1600" dirty="0" err="1" smtClean="0"/>
                        <a:t>membronosos</a:t>
                      </a:r>
                      <a:endParaRPr lang="es-CO" sz="1600" dirty="0"/>
                    </a:p>
                  </a:txBody>
                  <a:tcPr>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l="100000" t="100000"/>
                      </a:path>
                      <a:tileRect r="-100000" b="-100000"/>
                    </a:gradFill>
                  </a:tcPr>
                </a:tc>
              </a:tr>
              <a:tr h="54356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Utilizan la conjugación bacteriana para el intercambio de la información genética</a:t>
                      </a:r>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Utilizan la división celular de mitosis y Meiosis</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r>
              <a:tr h="54356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Son aerobias y anaerobias (no necesitan el oxigeno)</a:t>
                      </a:r>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Son aerobias, necesitan</a:t>
                      </a:r>
                      <a:r>
                        <a:rPr lang="es-CO" sz="1600" baseline="0" dirty="0" smtClean="0"/>
                        <a:t> oxígeno para vivir</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r>
              <a:tr h="543560">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Están presentes</a:t>
                      </a:r>
                      <a:r>
                        <a:rPr lang="es-CO" sz="1600" baseline="0" dirty="0" smtClean="0"/>
                        <a:t> sólo en las bacterias</a:t>
                      </a:r>
                      <a:endParaRPr lang="es-CO" sz="1600" dirty="0" smtClean="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Están presentes en animales,</a:t>
                      </a:r>
                      <a:r>
                        <a:rPr lang="es-CO" sz="1600" baseline="0" dirty="0" smtClean="0"/>
                        <a:t> hongos, plantas, algas, y protozoos.</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r>
              <a:tr h="465112">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err="1" smtClean="0"/>
                        <a:t>Puden</a:t>
                      </a:r>
                      <a:r>
                        <a:rPr lang="es-CO" sz="1600" dirty="0" smtClean="0"/>
                        <a:t> producir</a:t>
                      </a:r>
                      <a:r>
                        <a:rPr lang="es-CO" sz="1600" baseline="0" dirty="0" smtClean="0"/>
                        <a:t> enfermedades</a:t>
                      </a:r>
                      <a:endParaRPr lang="es-CO" sz="1600" dirty="0" smtClean="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c>
                  <a:txBody>
                    <a:bodyPr/>
                    <a:lstStyle/>
                    <a:p>
                      <a:pPr marL="285750" marR="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s-CO" sz="1600" dirty="0" smtClean="0"/>
                        <a:t>No producen enfermedades</a:t>
                      </a:r>
                      <a:endParaRPr lang="es-CO" sz="1600" dirty="0"/>
                    </a:p>
                  </a:txBody>
                  <a:tcPr>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path path="circle">
                        <a:fillToRect l="100000" b="100000"/>
                      </a:path>
                      <a:tileRect t="-100000" r="-100000"/>
                    </a:gradFill>
                  </a:tcPr>
                </a:tc>
              </a:tr>
            </a:tbl>
          </a:graphicData>
        </a:graphic>
      </p:graphicFrame>
    </p:spTree>
    <p:extLst>
      <p:ext uri="{BB962C8B-B14F-4D97-AF65-F5344CB8AC3E}">
        <p14:creationId xmlns:p14="http://schemas.microsoft.com/office/powerpoint/2010/main" val="20145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776864" cy="922114"/>
          </a:xfrm>
        </p:spPr>
        <p:txBody>
          <a:bodyPr>
            <a:normAutofit/>
          </a:bodyPr>
          <a:lstStyle/>
          <a:p>
            <a:r>
              <a:rPr lang="es-CO" dirty="0" smtClean="0"/>
              <a:t>Célula </a:t>
            </a:r>
            <a:r>
              <a:rPr lang="es-CO" dirty="0" err="1"/>
              <a:t>E</a:t>
            </a:r>
            <a:r>
              <a:rPr lang="es-CO" dirty="0" err="1" smtClean="0"/>
              <a:t>ucariótica</a:t>
            </a:r>
            <a:r>
              <a:rPr lang="es-CO" dirty="0" smtClean="0"/>
              <a:t> y </a:t>
            </a:r>
            <a:r>
              <a:rPr lang="es-CO" dirty="0" err="1" smtClean="0"/>
              <a:t>Procariótica</a:t>
            </a:r>
            <a:endParaRPr lang="es-CO" dirty="0"/>
          </a:p>
        </p:txBody>
      </p:sp>
      <p:pic>
        <p:nvPicPr>
          <p:cNvPr id="6" name="Imagen 5"/>
          <p:cNvPicPr>
            <a:picLocks noChangeAspect="1"/>
          </p:cNvPicPr>
          <p:nvPr/>
        </p:nvPicPr>
        <p:blipFill>
          <a:blip r:embed="rId3"/>
          <a:stretch>
            <a:fillRect/>
          </a:stretch>
        </p:blipFill>
        <p:spPr>
          <a:xfrm>
            <a:off x="1403648" y="1412776"/>
            <a:ext cx="6264696" cy="5095286"/>
          </a:xfrm>
          <a:prstGeom prst="rect">
            <a:avLst/>
          </a:prstGeom>
        </p:spPr>
      </p:pic>
    </p:spTree>
    <p:extLst>
      <p:ext uri="{BB962C8B-B14F-4D97-AF65-F5344CB8AC3E}">
        <p14:creationId xmlns:p14="http://schemas.microsoft.com/office/powerpoint/2010/main" val="4954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60648"/>
            <a:ext cx="6116216" cy="1470025"/>
          </a:xfrm>
        </p:spPr>
        <p:txBody>
          <a:bodyPr>
            <a:normAutofit/>
          </a:bodyPr>
          <a:lstStyle/>
          <a:p>
            <a:r>
              <a:rPr lang="es-CO" sz="6600" dirty="0" smtClean="0">
                <a:latin typeface="Bauhaus 93" pitchFamily="82" charset="0"/>
              </a:rPr>
              <a:t>LA CÉLULA</a:t>
            </a:r>
            <a:endParaRPr lang="es-CO" sz="6600" dirty="0">
              <a:latin typeface="Bauhaus 93"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06418">
            <a:off x="5161212" y="1736899"/>
            <a:ext cx="3707903" cy="3460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251521" y="1772816"/>
            <a:ext cx="5184576" cy="5293757"/>
          </a:xfrm>
          <a:prstGeom prst="rect">
            <a:avLst/>
          </a:prstGeom>
          <a:noFill/>
        </p:spPr>
        <p:txBody>
          <a:bodyPr wrap="square" rtlCol="0">
            <a:spAutoFit/>
          </a:bodyPr>
          <a:lstStyle/>
          <a:p>
            <a:pPr algn="just"/>
            <a:r>
              <a:rPr lang="es-CO" sz="3200" dirty="0" smtClean="0"/>
              <a:t>Es la unidad mínima de un organismo capaz de actuar de manera autónoma. Está formada en un 75% de agua y un 20% de proteínas.</a:t>
            </a:r>
          </a:p>
          <a:p>
            <a:endParaRPr lang="es-CO" sz="3200" dirty="0" smtClean="0"/>
          </a:p>
          <a:p>
            <a:pPr algn="just"/>
            <a:r>
              <a:rPr lang="es-CO" sz="3200" dirty="0" smtClean="0"/>
              <a:t>Todos los seres vivos tienen  al menos </a:t>
            </a:r>
            <a:r>
              <a:rPr lang="es-CO" sz="3200" b="1" dirty="0" smtClean="0">
                <a:solidFill>
                  <a:schemeClr val="accent2">
                    <a:lumMod val="75000"/>
                  </a:schemeClr>
                </a:solidFill>
              </a:rPr>
              <a:t>una</a:t>
            </a:r>
            <a:r>
              <a:rPr lang="es-CO" sz="3200" dirty="0" smtClean="0"/>
              <a:t> célula. Algunos organismos tienen </a:t>
            </a:r>
            <a:r>
              <a:rPr lang="es-CO" sz="3200" b="1" dirty="0" smtClean="0">
                <a:solidFill>
                  <a:schemeClr val="accent2">
                    <a:lumMod val="75000"/>
                  </a:schemeClr>
                </a:solidFill>
              </a:rPr>
              <a:t>millones</a:t>
            </a:r>
            <a:r>
              <a:rPr lang="es-CO" sz="3200" dirty="0" smtClean="0"/>
              <a:t> de ellas.</a:t>
            </a:r>
          </a:p>
          <a:p>
            <a:endParaRPr lang="es-CO" dirty="0"/>
          </a:p>
        </p:txBody>
      </p:sp>
    </p:spTree>
    <p:extLst>
      <p:ext uri="{BB962C8B-B14F-4D97-AF65-F5344CB8AC3E}">
        <p14:creationId xmlns:p14="http://schemas.microsoft.com/office/powerpoint/2010/main" val="239606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332656"/>
            <a:ext cx="7776864" cy="922114"/>
          </a:xfrm>
        </p:spPr>
        <p:txBody>
          <a:bodyPr>
            <a:normAutofit/>
          </a:bodyPr>
          <a:lstStyle/>
          <a:p>
            <a:r>
              <a:rPr lang="es-CO" dirty="0" smtClean="0"/>
              <a:t>Célula </a:t>
            </a:r>
            <a:r>
              <a:rPr lang="es-CO" dirty="0" err="1"/>
              <a:t>E</a:t>
            </a:r>
            <a:r>
              <a:rPr lang="es-CO" dirty="0" err="1" smtClean="0"/>
              <a:t>ucariótica</a:t>
            </a:r>
            <a:r>
              <a:rPr lang="es-CO" dirty="0" smtClean="0"/>
              <a:t> y </a:t>
            </a:r>
            <a:r>
              <a:rPr lang="es-CO" dirty="0" err="1" smtClean="0"/>
              <a:t>Procariótica</a:t>
            </a:r>
            <a:endParaRPr lang="es-CO" dirty="0"/>
          </a:p>
        </p:txBody>
      </p:sp>
      <p:pic>
        <p:nvPicPr>
          <p:cNvPr id="8" name="Imagen 7"/>
          <p:cNvPicPr>
            <a:picLocks noChangeAspect="1"/>
          </p:cNvPicPr>
          <p:nvPr/>
        </p:nvPicPr>
        <p:blipFill>
          <a:blip r:embed="rId3"/>
          <a:stretch>
            <a:fillRect/>
          </a:stretch>
        </p:blipFill>
        <p:spPr>
          <a:xfrm>
            <a:off x="683568" y="1412776"/>
            <a:ext cx="7672389" cy="5160020"/>
          </a:xfrm>
          <a:prstGeom prst="rect">
            <a:avLst/>
          </a:prstGeom>
        </p:spPr>
      </p:pic>
    </p:spTree>
    <p:extLst>
      <p:ext uri="{BB962C8B-B14F-4D97-AF65-F5344CB8AC3E}">
        <p14:creationId xmlns:p14="http://schemas.microsoft.com/office/powerpoint/2010/main" val="111872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err="1" smtClean="0"/>
              <a:t>Cybergrafía</a:t>
            </a:r>
            <a:endParaRPr lang="es-CO" dirty="0"/>
          </a:p>
        </p:txBody>
      </p:sp>
      <p:sp>
        <p:nvSpPr>
          <p:cNvPr id="3" name="2 Marcador de contenido"/>
          <p:cNvSpPr>
            <a:spLocks noGrp="1"/>
          </p:cNvSpPr>
          <p:nvPr>
            <p:ph idx="1"/>
          </p:nvPr>
        </p:nvSpPr>
        <p:spPr/>
        <p:txBody>
          <a:bodyPr>
            <a:normAutofit/>
          </a:bodyPr>
          <a:lstStyle/>
          <a:p>
            <a:r>
              <a:rPr lang="es-CO" sz="1400" dirty="0" smtClean="0">
                <a:hlinkClick r:id="rId2"/>
              </a:rPr>
              <a:t>http://www.duiops.net/seresvivos/celula_actividad_rpc.html</a:t>
            </a:r>
            <a:endParaRPr lang="es-CO" sz="1400" dirty="0" smtClean="0"/>
          </a:p>
          <a:p>
            <a:r>
              <a:rPr lang="es-CO" sz="1400" dirty="0" smtClean="0">
                <a:hlinkClick r:id="rId3"/>
              </a:rPr>
              <a:t>http://seresvivosmovera.webnode.es/las-celulas/</a:t>
            </a:r>
            <a:endParaRPr lang="es-CO" sz="1400" dirty="0" smtClean="0"/>
          </a:p>
          <a:p>
            <a:r>
              <a:rPr lang="es-CO" sz="1400" dirty="0" smtClean="0">
                <a:hlinkClick r:id="rId4"/>
              </a:rPr>
              <a:t>http://lacelula3.wikispaces.com/ESTRUCTURA+DE+LA+C%C3%89LULA</a:t>
            </a:r>
            <a:endParaRPr lang="es-CO" sz="1400" dirty="0" smtClean="0"/>
          </a:p>
          <a:p>
            <a:r>
              <a:rPr lang="es-CO" sz="1400" dirty="0" smtClean="0">
                <a:hlinkClick r:id="rId5"/>
              </a:rPr>
              <a:t>http://barrameda.com.ar/biologia/las-funciones-de-la-celula.htmhttp://www.tareasya.com.mx/index.php/tareas-ya/primaria/quinto-grado/ciencias-naturales/1158-Funciones-de-la-c%C3%A9lula.html</a:t>
            </a:r>
            <a:endParaRPr lang="es-CO" sz="1400" dirty="0" smtClean="0"/>
          </a:p>
          <a:p>
            <a:r>
              <a:rPr lang="es-CO" sz="1400" dirty="0">
                <a:hlinkClick r:id="rId6"/>
              </a:rPr>
              <a:t>http://</a:t>
            </a:r>
            <a:r>
              <a:rPr lang="es-CO" sz="1400" dirty="0" smtClean="0">
                <a:hlinkClick r:id="rId6"/>
              </a:rPr>
              <a:t>www.slideshare.net/romer05/la-celula-animal-y-vegetal</a:t>
            </a:r>
            <a:endParaRPr lang="es-CO" sz="1400" dirty="0" smtClean="0"/>
          </a:p>
          <a:p>
            <a:r>
              <a:rPr lang="es-CO" sz="1400" dirty="0">
                <a:hlinkClick r:id="rId7"/>
              </a:rPr>
              <a:t>http://</a:t>
            </a:r>
            <a:r>
              <a:rPr lang="es-CO" sz="1400" dirty="0" smtClean="0">
                <a:solidFill>
                  <a:srgbClr val="FF0000"/>
                </a:solidFill>
                <a:hlinkClick r:id="rId7"/>
              </a:rPr>
              <a:t>www.profesorenlinea.cl/Ciencias/celula_animal_y_vegetal.htm</a:t>
            </a:r>
            <a:endParaRPr lang="es-CO" sz="1400" dirty="0" smtClean="0">
              <a:solidFill>
                <a:srgbClr val="FF0000"/>
              </a:solidFill>
            </a:endParaRPr>
          </a:p>
          <a:p>
            <a:r>
              <a:rPr lang="es-CO" sz="1400" dirty="0">
                <a:solidFill>
                  <a:srgbClr val="FF0000"/>
                </a:solidFill>
                <a:hlinkClick r:id="rId8"/>
              </a:rPr>
              <a:t>http://</a:t>
            </a:r>
            <a:r>
              <a:rPr lang="es-CO" sz="1400" dirty="0" smtClean="0">
                <a:solidFill>
                  <a:srgbClr val="FF0000"/>
                </a:solidFill>
                <a:hlinkClick r:id="rId8"/>
              </a:rPr>
              <a:t>co.kalipedia.com/ciencias-vida/tema/esquema-estructura-celula-vegetal.html?x1=20070417klpcnavid_24.Kes&amp;x=20070417klpcnavid_25.Kes</a:t>
            </a:r>
            <a:endParaRPr lang="es-CO" sz="1400" dirty="0" smtClean="0">
              <a:solidFill>
                <a:srgbClr val="FF0000"/>
              </a:solidFill>
            </a:endParaRPr>
          </a:p>
          <a:p>
            <a:r>
              <a:rPr lang="es-CO" sz="1400" dirty="0">
                <a:solidFill>
                  <a:srgbClr val="FF0000"/>
                </a:solidFill>
                <a:hlinkClick r:id="rId9"/>
              </a:rPr>
              <a:t>http://</a:t>
            </a:r>
            <a:r>
              <a:rPr lang="es-CO" sz="1400" dirty="0" smtClean="0">
                <a:solidFill>
                  <a:srgbClr val="FF0000"/>
                </a:solidFill>
                <a:hlinkClick r:id="rId9"/>
              </a:rPr>
              <a:t>www.windows2universe.org/earth/Life/cell_organelles.sp.html</a:t>
            </a:r>
            <a:endParaRPr lang="es-CO" sz="1400" dirty="0" smtClean="0">
              <a:solidFill>
                <a:srgbClr val="FF0000"/>
              </a:solidFill>
            </a:endParaRPr>
          </a:p>
          <a:p>
            <a:r>
              <a:rPr lang="es-CO" sz="1400" dirty="0">
                <a:hlinkClick r:id="rId10"/>
              </a:rPr>
              <a:t>http://</a:t>
            </a:r>
            <a:r>
              <a:rPr lang="es-CO" sz="1400" dirty="0" smtClean="0">
                <a:hlinkClick r:id="rId10"/>
              </a:rPr>
              <a:t>www.buenastareas.com/ensayos/La-Circulacion/23726952.html</a:t>
            </a:r>
            <a:endParaRPr lang="es-CO" sz="1400" dirty="0" smtClean="0"/>
          </a:p>
          <a:p>
            <a:r>
              <a:rPr lang="es-CO" sz="1400" dirty="0">
                <a:hlinkClick r:id="rId11"/>
              </a:rPr>
              <a:t>http://www.diferencia-entre.com/diferencia-entre-celula-eucariota-y-procariota/</a:t>
            </a:r>
            <a:endParaRPr lang="es-CO" sz="1400" dirty="0"/>
          </a:p>
          <a:p>
            <a:endParaRPr lang="es-CO" sz="1500" dirty="0" smtClean="0">
              <a:solidFill>
                <a:srgbClr val="FF0000"/>
              </a:solidFill>
            </a:endParaRPr>
          </a:p>
        </p:txBody>
      </p:sp>
    </p:spTree>
    <p:extLst>
      <p:ext uri="{BB962C8B-B14F-4D97-AF65-F5344CB8AC3E}">
        <p14:creationId xmlns:p14="http://schemas.microsoft.com/office/powerpoint/2010/main" val="31676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55891"/>
            <a:ext cx="8208912" cy="1080120"/>
          </a:xfrm>
        </p:spPr>
        <p:txBody>
          <a:bodyPr>
            <a:normAutofit/>
          </a:bodyPr>
          <a:lstStyle/>
          <a:p>
            <a:r>
              <a:rPr lang="es-CO" sz="4800" dirty="0" smtClean="0">
                <a:latin typeface="Aharoni" pitchFamily="2" charset="-79"/>
                <a:cs typeface="Aharoni" pitchFamily="2" charset="-79"/>
              </a:rPr>
              <a:t>Partes de la célula</a:t>
            </a:r>
            <a:endParaRPr lang="es-CO" sz="4800" dirty="0">
              <a:latin typeface="Aharoni" pitchFamily="2" charset="-79"/>
              <a:cs typeface="Aharoni" pitchFamily="2" charset="-79"/>
            </a:endParaRPr>
          </a:p>
        </p:txBody>
      </p:sp>
      <p:sp>
        <p:nvSpPr>
          <p:cNvPr id="4" name="3 CuadroTexto"/>
          <p:cNvSpPr txBox="1"/>
          <p:nvPr/>
        </p:nvSpPr>
        <p:spPr>
          <a:xfrm>
            <a:off x="251520" y="980728"/>
            <a:ext cx="8352928" cy="6155531"/>
          </a:xfrm>
          <a:prstGeom prst="rect">
            <a:avLst/>
          </a:prstGeom>
          <a:noFill/>
        </p:spPr>
        <p:txBody>
          <a:bodyPr wrap="square" rtlCol="0">
            <a:spAutoFit/>
          </a:bodyPr>
          <a:lstStyle/>
          <a:p>
            <a:pPr marL="342900" indent="-342900" algn="just">
              <a:buAutoNum type="arabicPeriod"/>
            </a:pPr>
            <a:r>
              <a:rPr lang="es-CO" sz="2800" dirty="0" smtClean="0">
                <a:latin typeface="Aharoni" pitchFamily="2" charset="-79"/>
                <a:cs typeface="Aharoni" pitchFamily="2" charset="-79"/>
              </a:rPr>
              <a:t>La membrana plasmática: </a:t>
            </a:r>
            <a:r>
              <a:rPr lang="es-CO" sz="2800" dirty="0" smtClean="0"/>
              <a:t>Es una cubierta que rodea la célula, permite que las sustancias nutritivas entren a la célula</a:t>
            </a:r>
          </a:p>
          <a:p>
            <a:pPr algn="just"/>
            <a:endParaRPr lang="es-CO" sz="2000" dirty="0" smtClean="0"/>
          </a:p>
          <a:p>
            <a:pPr algn="just"/>
            <a:r>
              <a:rPr lang="es-CO" sz="2800" dirty="0" smtClean="0">
                <a:latin typeface="Aharoni" pitchFamily="2" charset="-79"/>
                <a:cs typeface="Aharoni" pitchFamily="2" charset="-79"/>
              </a:rPr>
              <a:t>2. El Núcleo: </a:t>
            </a:r>
            <a:r>
              <a:rPr lang="es-CO" sz="2800" dirty="0" smtClean="0"/>
              <a:t>Es la parte que contrala el funcionamiento de al célula. Dentro de este se encuentra la información genética de los seres vivos llamada ADN (ácido desoxirribonucleico)</a:t>
            </a:r>
          </a:p>
          <a:p>
            <a:pPr algn="just"/>
            <a:endParaRPr lang="es-CO" sz="2000" dirty="0" smtClean="0"/>
          </a:p>
          <a:p>
            <a:pPr algn="just"/>
            <a:r>
              <a:rPr lang="es-CO" sz="2800" dirty="0" smtClean="0">
                <a:latin typeface="Aharoni" pitchFamily="2" charset="-79"/>
                <a:cs typeface="Aharoni" pitchFamily="2" charset="-79"/>
              </a:rPr>
              <a:t>3. El citoplasma: </a:t>
            </a:r>
            <a:r>
              <a:rPr lang="es-CO" sz="2800" dirty="0" smtClean="0"/>
              <a:t>Es la parte que queda entre la membrana y el núcleo. Está formada por agua con diferentes sustancias. Además en él encontraremos orgánulos, que son distintas partes de la célula, cada una con una función.</a:t>
            </a:r>
          </a:p>
          <a:p>
            <a:pPr marL="342900" indent="-342900">
              <a:buAutoNum type="arabicPeriod"/>
            </a:pPr>
            <a:endParaRPr lang="es-CO" dirty="0"/>
          </a:p>
        </p:txBody>
      </p:sp>
    </p:spTree>
    <p:extLst>
      <p:ext uri="{BB962C8B-B14F-4D97-AF65-F5344CB8AC3E}">
        <p14:creationId xmlns:p14="http://schemas.microsoft.com/office/powerpoint/2010/main" val="175563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85623802"/>
              </p:ext>
            </p:extLst>
          </p:nvPr>
        </p:nvGraphicFramePr>
        <p:xfrm>
          <a:off x="323528" y="404664"/>
          <a:ext cx="8424936"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 Título"/>
          <p:cNvSpPr txBox="1">
            <a:spLocks/>
          </p:cNvSpPr>
          <p:nvPr/>
        </p:nvSpPr>
        <p:spPr>
          <a:xfrm>
            <a:off x="323528"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Partes de la célula</a:t>
            </a:r>
            <a:endParaRPr lang="es-CO" sz="4800" dirty="0">
              <a:latin typeface="Aharoni" pitchFamily="2" charset="-79"/>
              <a:cs typeface="Aharoni" pitchFamily="2" charset="-79"/>
            </a:endParaRPr>
          </a:p>
        </p:txBody>
      </p:sp>
    </p:spTree>
    <p:extLst>
      <p:ext uri="{BB962C8B-B14F-4D97-AF65-F5344CB8AC3E}">
        <p14:creationId xmlns:p14="http://schemas.microsoft.com/office/powerpoint/2010/main" val="94855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9512" y="260649"/>
            <a:ext cx="8208912" cy="1080120"/>
          </a:xfrm>
        </p:spPr>
        <p:txBody>
          <a:bodyPr>
            <a:normAutofit/>
          </a:bodyPr>
          <a:lstStyle/>
          <a:p>
            <a:r>
              <a:rPr lang="es-CO" sz="4800" dirty="0" smtClean="0">
                <a:latin typeface="Aharoni" pitchFamily="2" charset="-79"/>
                <a:cs typeface="Aharoni" pitchFamily="2" charset="-79"/>
              </a:rPr>
              <a:t>Partes de la célula</a:t>
            </a:r>
            <a:endParaRPr lang="es-CO" sz="4800" dirty="0">
              <a:latin typeface="Aharoni" pitchFamily="2" charset="-79"/>
              <a:cs typeface="Aharoni" pitchFamily="2" charset="-79"/>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340768"/>
            <a:ext cx="7034931" cy="518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855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9512"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Funciones de la Célula</a:t>
            </a:r>
            <a:endParaRPr lang="es-CO" sz="4800" dirty="0">
              <a:latin typeface="Aharoni" pitchFamily="2" charset="-79"/>
              <a:cs typeface="Aharoni" pitchFamily="2" charset="-79"/>
            </a:endParaRPr>
          </a:p>
        </p:txBody>
      </p:sp>
      <p:sp>
        <p:nvSpPr>
          <p:cNvPr id="7" name="6 CuadroTexto"/>
          <p:cNvSpPr txBox="1"/>
          <p:nvPr/>
        </p:nvSpPr>
        <p:spPr>
          <a:xfrm>
            <a:off x="683568" y="1556792"/>
            <a:ext cx="7920880" cy="4524315"/>
          </a:xfrm>
          <a:prstGeom prst="rect">
            <a:avLst/>
          </a:prstGeom>
          <a:noFill/>
        </p:spPr>
        <p:txBody>
          <a:bodyPr wrap="square" rtlCol="0">
            <a:spAutoFit/>
          </a:bodyPr>
          <a:lstStyle/>
          <a:p>
            <a:r>
              <a:rPr lang="es-CO" dirty="0" smtClean="0"/>
              <a:t>Todos los seres vivos realizan proceso vitales para poder sobrevivir como respirar, crecer, reproducirse, etc.</a:t>
            </a:r>
          </a:p>
          <a:p>
            <a:endParaRPr lang="es-CO" dirty="0"/>
          </a:p>
          <a:p>
            <a:r>
              <a:rPr lang="es-CO" dirty="0" smtClean="0"/>
              <a:t>Si el organismo es unicelular, una célula debe realizar todas estas funciones. Pero si es pluricelular se organizan por grupos para ejecutarlas.</a:t>
            </a:r>
          </a:p>
          <a:p>
            <a:endParaRPr lang="es-CO" dirty="0"/>
          </a:p>
          <a:p>
            <a:r>
              <a:rPr lang="es-CO" dirty="0" smtClean="0"/>
              <a:t>Las principales funciones de la célula son:</a:t>
            </a:r>
          </a:p>
          <a:p>
            <a:endParaRPr lang="es-CO" dirty="0"/>
          </a:p>
          <a:p>
            <a:pPr marL="342900" indent="-342900">
              <a:buFont typeface="+mj-lt"/>
              <a:buAutoNum type="arabicPeriod"/>
            </a:pPr>
            <a:r>
              <a:rPr lang="es-CO" dirty="0" smtClean="0"/>
              <a:t>Crecimiento</a:t>
            </a:r>
          </a:p>
          <a:p>
            <a:pPr marL="342900" indent="-342900">
              <a:buFont typeface="+mj-lt"/>
              <a:buAutoNum type="arabicPeriod"/>
            </a:pPr>
            <a:r>
              <a:rPr lang="es-CO" dirty="0" smtClean="0"/>
              <a:t>Irritabilidad o comunicación celular</a:t>
            </a:r>
          </a:p>
          <a:p>
            <a:pPr marL="342900" indent="-342900">
              <a:buFont typeface="+mj-lt"/>
              <a:buAutoNum type="arabicPeriod"/>
            </a:pPr>
            <a:r>
              <a:rPr lang="es-CO" dirty="0" smtClean="0"/>
              <a:t>Alimentación y fotosíntesis</a:t>
            </a:r>
          </a:p>
          <a:p>
            <a:pPr marL="342900" indent="-342900">
              <a:buFont typeface="+mj-lt"/>
              <a:buAutoNum type="arabicPeriod"/>
            </a:pPr>
            <a:r>
              <a:rPr lang="es-CO" dirty="0" smtClean="0"/>
              <a:t>Respiración</a:t>
            </a:r>
          </a:p>
          <a:p>
            <a:pPr marL="342900" indent="-342900">
              <a:buFont typeface="+mj-lt"/>
              <a:buAutoNum type="arabicPeriod"/>
            </a:pPr>
            <a:r>
              <a:rPr lang="es-CO" dirty="0" smtClean="0"/>
              <a:t>Circulación</a:t>
            </a:r>
          </a:p>
          <a:p>
            <a:pPr marL="342900" indent="-342900">
              <a:buFont typeface="+mj-lt"/>
              <a:buAutoNum type="arabicPeriod"/>
            </a:pPr>
            <a:r>
              <a:rPr lang="es-CO" dirty="0" smtClean="0"/>
              <a:t>Reproducción</a:t>
            </a:r>
          </a:p>
          <a:p>
            <a:pPr marL="342900" indent="-342900">
              <a:buFont typeface="+mj-lt"/>
              <a:buAutoNum type="arabicPeriod"/>
            </a:pPr>
            <a:r>
              <a:rPr lang="es-CO" dirty="0" smtClean="0"/>
              <a:t>Movimiento</a:t>
            </a:r>
          </a:p>
          <a:p>
            <a:pPr marL="285750" indent="-285750">
              <a:buFont typeface="Wingdings" pitchFamily="2" charset="2"/>
              <a:buChar char="ü"/>
            </a:pPr>
            <a:endParaRPr lang="es-CO" dirty="0"/>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366" b="4333"/>
          <a:stretch/>
        </p:blipFill>
        <p:spPr bwMode="auto">
          <a:xfrm rot="1132496">
            <a:off x="5413286" y="3548641"/>
            <a:ext cx="2922262" cy="241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7687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098"/>
                                        </p:tgtEl>
                                        <p:attrNameLst>
                                          <p:attrName>style.visibility</p:attrName>
                                        </p:attrNameLst>
                                      </p:cBhvr>
                                      <p:to>
                                        <p:strVal val="visible"/>
                                      </p:to>
                                    </p:set>
                                    <p:animEffect transition="in" filter="fade">
                                      <p:cBhvr>
                                        <p:cTn id="30" dur="1000"/>
                                        <p:tgtEl>
                                          <p:spTgt spid="4098"/>
                                        </p:tgtEl>
                                      </p:cBhvr>
                                    </p:animEffect>
                                    <p:anim calcmode="lin" valueType="num">
                                      <p:cBhvr>
                                        <p:cTn id="31" dur="1000" fill="hold"/>
                                        <p:tgtEl>
                                          <p:spTgt spid="4098"/>
                                        </p:tgtEl>
                                        <p:attrNameLst>
                                          <p:attrName>ppt_x</p:attrName>
                                        </p:attrNameLst>
                                      </p:cBhvr>
                                      <p:tavLst>
                                        <p:tav tm="0">
                                          <p:val>
                                            <p:strVal val="#ppt_x"/>
                                          </p:val>
                                        </p:tav>
                                        <p:tav tm="100000">
                                          <p:val>
                                            <p:strVal val="#ppt_x"/>
                                          </p:val>
                                        </p:tav>
                                      </p:tavLst>
                                    </p:anim>
                                    <p:anim calcmode="lin" valueType="num">
                                      <p:cBhvr>
                                        <p:cTn id="32"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7">
                                            <p:txEl>
                                              <p:pRg st="8" end="8"/>
                                            </p:txEl>
                                          </p:spTgt>
                                        </p:tgtEl>
                                        <p:attrNameLst>
                                          <p:attrName>style.visibility</p:attrName>
                                        </p:attrNameLst>
                                      </p:cBhvr>
                                      <p:to>
                                        <p:strVal val="visible"/>
                                      </p:to>
                                    </p:set>
                                    <p:anim calcmode="lin" valueType="num">
                                      <p:cBhvr additive="base">
                                        <p:cTn id="4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 calcmode="lin" valueType="num">
                                      <p:cBhvr additive="base">
                                        <p:cTn id="49"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
                                            <p:txEl>
                                              <p:pRg st="10" end="10"/>
                                            </p:txEl>
                                          </p:spTgt>
                                        </p:tgtEl>
                                        <p:attrNameLst>
                                          <p:attrName>style.visibility</p:attrName>
                                        </p:attrNameLst>
                                      </p:cBhvr>
                                      <p:to>
                                        <p:strVal val="visible"/>
                                      </p:to>
                                    </p:set>
                                    <p:anim calcmode="lin" valueType="num">
                                      <p:cBhvr additive="base">
                                        <p:cTn id="53"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7">
                                            <p:txEl>
                                              <p:pRg st="11" end="11"/>
                                            </p:txEl>
                                          </p:spTgt>
                                        </p:tgtEl>
                                        <p:attrNameLst>
                                          <p:attrName>style.visibility</p:attrName>
                                        </p:attrNameLst>
                                      </p:cBhvr>
                                      <p:to>
                                        <p:strVal val="visible"/>
                                      </p:to>
                                    </p:set>
                                    <p:anim calcmode="lin" valueType="num">
                                      <p:cBhvr additive="base">
                                        <p:cTn id="57"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7">
                                            <p:txEl>
                                              <p:pRg st="12" end="12"/>
                                            </p:txEl>
                                          </p:spTgt>
                                        </p:tgtEl>
                                        <p:attrNameLst>
                                          <p:attrName>style.visibility</p:attrName>
                                        </p:attrNameLst>
                                      </p:cBhvr>
                                      <p:to>
                                        <p:strVal val="visible"/>
                                      </p:to>
                                    </p:set>
                                    <p:anim calcmode="lin" valueType="num">
                                      <p:cBhvr additive="base">
                                        <p:cTn id="61"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9512"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Funciones de la Célula</a:t>
            </a:r>
            <a:endParaRPr lang="es-CO" sz="4800" dirty="0">
              <a:latin typeface="Aharoni" pitchFamily="2" charset="-79"/>
              <a:cs typeface="Aharoni" pitchFamily="2" charset="-79"/>
            </a:endParaRPr>
          </a:p>
        </p:txBody>
      </p:sp>
      <p:sp>
        <p:nvSpPr>
          <p:cNvPr id="2" name="1 Rectángulo"/>
          <p:cNvSpPr/>
          <p:nvPr/>
        </p:nvSpPr>
        <p:spPr>
          <a:xfrm>
            <a:off x="4499992" y="1916832"/>
            <a:ext cx="4320480" cy="4247317"/>
          </a:xfrm>
          <a:prstGeom prst="rect">
            <a:avLst/>
          </a:prstGeom>
        </p:spPr>
        <p:txBody>
          <a:bodyPr wrap="square">
            <a:spAutoFit/>
          </a:bodyPr>
          <a:lstStyle/>
          <a:p>
            <a:r>
              <a:rPr lang="es-CO" b="1" dirty="0" smtClean="0"/>
              <a:t>1. CRECIMIENTO: </a:t>
            </a:r>
            <a:r>
              <a:rPr lang="es-CO" dirty="0" smtClean="0"/>
              <a:t>El </a:t>
            </a:r>
            <a:r>
              <a:rPr lang="es-CO" dirty="0"/>
              <a:t>crecimiento es el aumento de tamaño y volumen del organismo; se debe al incremento en el número de sus células o a que éstas se hacen más </a:t>
            </a:r>
            <a:r>
              <a:rPr lang="es-CO" dirty="0" smtClean="0"/>
              <a:t>grandes</a:t>
            </a:r>
          </a:p>
          <a:p>
            <a:pPr algn="just"/>
            <a:endParaRPr lang="es-CO" dirty="0"/>
          </a:p>
          <a:p>
            <a:pPr algn="just"/>
            <a:r>
              <a:rPr lang="es-CO" b="1" dirty="0" smtClean="0"/>
              <a:t>2. IRRITABILIDAD O COMUNICACIÓN CELULAR: </a:t>
            </a:r>
            <a:r>
              <a:rPr lang="es-CO" dirty="0" smtClean="0"/>
              <a:t>La irritabilidad es la capacidad de responder ante los estímulos del medio ambiente. Por ejemplo, una mariposa que es atraída por la luz, la búsqueda de agua por las raíces de las plantas, o el movimiento de los animales para conseguir sus alimentos</a:t>
            </a:r>
          </a:p>
          <a:p>
            <a:pPr algn="just"/>
            <a:endParaRPr lang="es-CO" dirty="0"/>
          </a:p>
        </p:txBody>
      </p:sp>
      <p:pic>
        <p:nvPicPr>
          <p:cNvPr id="3" name="Imagen 2"/>
          <p:cNvPicPr>
            <a:picLocks noChangeAspect="1"/>
          </p:cNvPicPr>
          <p:nvPr/>
        </p:nvPicPr>
        <p:blipFill>
          <a:blip r:embed="rId2"/>
          <a:stretch>
            <a:fillRect/>
          </a:stretch>
        </p:blipFill>
        <p:spPr>
          <a:xfrm rot="20731183">
            <a:off x="251520" y="2132856"/>
            <a:ext cx="3716722" cy="2783954"/>
          </a:xfrm>
          <a:prstGeom prst="rect">
            <a:avLst/>
          </a:prstGeom>
        </p:spPr>
      </p:pic>
    </p:spTree>
    <p:extLst>
      <p:ext uri="{BB962C8B-B14F-4D97-AF65-F5344CB8AC3E}">
        <p14:creationId xmlns:p14="http://schemas.microsoft.com/office/powerpoint/2010/main" val="22642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9512"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smtClean="0">
                <a:latin typeface="Aharoni" pitchFamily="2" charset="-79"/>
                <a:cs typeface="Aharoni" pitchFamily="2" charset="-79"/>
              </a:rPr>
              <a:t>Funciones de la Célula</a:t>
            </a:r>
            <a:endParaRPr lang="es-CO" sz="4800" dirty="0">
              <a:latin typeface="Aharoni" pitchFamily="2" charset="-79"/>
              <a:cs typeface="Aharoni" pitchFamily="2" charset="-79"/>
            </a:endParaRPr>
          </a:p>
        </p:txBody>
      </p:sp>
      <p:sp>
        <p:nvSpPr>
          <p:cNvPr id="2" name="1 Rectángulo"/>
          <p:cNvSpPr/>
          <p:nvPr/>
        </p:nvSpPr>
        <p:spPr>
          <a:xfrm>
            <a:off x="323528" y="1340768"/>
            <a:ext cx="5328592" cy="5632311"/>
          </a:xfrm>
          <a:prstGeom prst="rect">
            <a:avLst/>
          </a:prstGeom>
        </p:spPr>
        <p:txBody>
          <a:bodyPr wrap="square">
            <a:spAutoFit/>
          </a:bodyPr>
          <a:lstStyle/>
          <a:p>
            <a:pPr algn="just"/>
            <a:endParaRPr lang="es-CO" dirty="0"/>
          </a:p>
          <a:p>
            <a:pPr algn="just"/>
            <a:r>
              <a:rPr lang="es-CO" b="1" dirty="0" smtClean="0"/>
              <a:t>3. ALIMENTACIÓN Y FOTOSÍNTESIS: </a:t>
            </a:r>
            <a:r>
              <a:rPr lang="es-CO" dirty="0" smtClean="0"/>
              <a:t>Los seres vivos necesitan alimentarse para obtener la energía necesaria para realizar sus funciones. El hombre y los animales, deben conseguir sus alimentos en el ambiente que les rodea. Las plantas son capaces de fabricar su propios alimento mediante el fenómeno de la fotosíntesis.</a:t>
            </a:r>
          </a:p>
          <a:p>
            <a:pPr algn="just"/>
            <a:endParaRPr lang="es-CO" dirty="0" smtClean="0"/>
          </a:p>
          <a:p>
            <a:pPr algn="just"/>
            <a:r>
              <a:rPr lang="es-CO" dirty="0" smtClean="0"/>
              <a:t>La célula incorpora </a:t>
            </a:r>
            <a:r>
              <a:rPr lang="es-CO" dirty="0"/>
              <a:t>alimentos que </a:t>
            </a:r>
            <a:r>
              <a:rPr lang="es-CO" dirty="0" smtClean="0"/>
              <a:t>transforma </a:t>
            </a:r>
            <a:r>
              <a:rPr lang="es-CO" dirty="0"/>
              <a:t>en su interior, </a:t>
            </a:r>
            <a:r>
              <a:rPr lang="es-CO" dirty="0" smtClean="0"/>
              <a:t>y los convierte </a:t>
            </a:r>
            <a:r>
              <a:rPr lang="es-CO" dirty="0"/>
              <a:t>en compuestos ricos en energía que serán utilizados posteriormente. </a:t>
            </a:r>
            <a:r>
              <a:rPr lang="es-CO" dirty="0" smtClean="0"/>
              <a:t>Una </a:t>
            </a:r>
            <a:r>
              <a:rPr lang="es-CO" dirty="0"/>
              <a:t>vez incorporadas, las sustancias sufren en el citoplasma transformaciones </a:t>
            </a:r>
            <a:r>
              <a:rPr lang="es-CO" dirty="0" smtClean="0"/>
              <a:t>químicas, lo que se conoce con el </a:t>
            </a:r>
            <a:r>
              <a:rPr lang="es-CO" dirty="0"/>
              <a:t>nombre de metabolismo</a:t>
            </a:r>
            <a:r>
              <a:rPr lang="es-CO" dirty="0" smtClean="0"/>
              <a:t>.</a:t>
            </a:r>
          </a:p>
          <a:p>
            <a:pPr algn="just"/>
            <a:endParaRPr lang="es-CO" dirty="0"/>
          </a:p>
          <a:p>
            <a:pPr algn="just"/>
            <a:r>
              <a:rPr lang="es-CO" dirty="0" smtClean="0"/>
              <a:t>En la alimentación se presenta el fenómeno de la Difusión y Ósmosis</a:t>
            </a:r>
          </a:p>
          <a:p>
            <a:pPr algn="just"/>
            <a:endParaRPr lang="es-CO" dirty="0"/>
          </a:p>
          <a:p>
            <a:pPr algn="just"/>
            <a:endParaRPr lang="es-CO" dirty="0" smtClean="0"/>
          </a:p>
        </p:txBody>
      </p:sp>
      <p:pic>
        <p:nvPicPr>
          <p:cNvPr id="3" name="Imagen 2"/>
          <p:cNvPicPr>
            <a:picLocks noChangeAspect="1"/>
          </p:cNvPicPr>
          <p:nvPr/>
        </p:nvPicPr>
        <p:blipFill>
          <a:blip r:embed="rId2"/>
          <a:stretch>
            <a:fillRect/>
          </a:stretch>
        </p:blipFill>
        <p:spPr>
          <a:xfrm rot="315705">
            <a:off x="6113402" y="1676349"/>
            <a:ext cx="2762298" cy="3371495"/>
          </a:xfrm>
          <a:prstGeom prst="rect">
            <a:avLst/>
          </a:prstGeom>
        </p:spPr>
      </p:pic>
    </p:spTree>
    <p:extLst>
      <p:ext uri="{BB962C8B-B14F-4D97-AF65-F5344CB8AC3E}">
        <p14:creationId xmlns:p14="http://schemas.microsoft.com/office/powerpoint/2010/main" val="112335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down)">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179512" y="55891"/>
            <a:ext cx="8208912"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CO" sz="4800" dirty="0">
                <a:latin typeface="Aharoni" pitchFamily="2" charset="-79"/>
                <a:cs typeface="Aharoni" pitchFamily="2" charset="-79"/>
              </a:rPr>
              <a:t>Ó</a:t>
            </a:r>
            <a:r>
              <a:rPr lang="es-CO" sz="4800" dirty="0" smtClean="0">
                <a:latin typeface="Aharoni" pitchFamily="2" charset="-79"/>
                <a:cs typeface="Aharoni" pitchFamily="2" charset="-79"/>
              </a:rPr>
              <a:t>smosis y Difusión</a:t>
            </a:r>
            <a:endParaRPr lang="es-CO" sz="4800" dirty="0">
              <a:latin typeface="Aharoni" pitchFamily="2" charset="-79"/>
              <a:cs typeface="Aharoni" pitchFamily="2" charset="-79"/>
            </a:endParaRPr>
          </a:p>
        </p:txBody>
      </p:sp>
      <p:sp>
        <p:nvSpPr>
          <p:cNvPr id="2" name="1 Rectángulo"/>
          <p:cNvSpPr/>
          <p:nvPr/>
        </p:nvSpPr>
        <p:spPr>
          <a:xfrm>
            <a:off x="325551" y="1268760"/>
            <a:ext cx="8640960" cy="923330"/>
          </a:xfrm>
          <a:prstGeom prst="rect">
            <a:avLst/>
          </a:prstGeom>
        </p:spPr>
        <p:txBody>
          <a:bodyPr wrap="square">
            <a:spAutoFit/>
          </a:bodyPr>
          <a:lstStyle/>
          <a:p>
            <a:pPr algn="just"/>
            <a:r>
              <a:rPr lang="es-CO" dirty="0"/>
              <a:t> </a:t>
            </a:r>
            <a:endParaRPr lang="es-CO" dirty="0" smtClean="0"/>
          </a:p>
          <a:p>
            <a:pPr algn="just"/>
            <a:endParaRPr lang="es-CO" dirty="0"/>
          </a:p>
          <a:p>
            <a:pPr algn="just"/>
            <a:endParaRPr lang="es-CO" b="1" dirty="0"/>
          </a:p>
        </p:txBody>
      </p:sp>
      <p:sp>
        <p:nvSpPr>
          <p:cNvPr id="4" name="Rectángulo 3"/>
          <p:cNvSpPr/>
          <p:nvPr/>
        </p:nvSpPr>
        <p:spPr>
          <a:xfrm>
            <a:off x="720080" y="980728"/>
            <a:ext cx="7884368" cy="3970318"/>
          </a:xfrm>
          <a:prstGeom prst="rect">
            <a:avLst/>
          </a:prstGeom>
        </p:spPr>
        <p:txBody>
          <a:bodyPr wrap="square">
            <a:spAutoFit/>
          </a:bodyPr>
          <a:lstStyle/>
          <a:p>
            <a:pPr algn="just"/>
            <a:r>
              <a:rPr lang="es-CO" dirty="0">
                <a:solidFill>
                  <a:srgbClr val="222222"/>
                </a:solidFill>
                <a:latin typeface="Open Sans"/>
              </a:rPr>
              <a:t>Para que los organismos vivos puedan llevar a cabo sus procesos vitales, es necesario que algunos materiales entren dentro de sus cuerpos y estructuras celulares donde son necesarios, a la vez que otros, como los desperdicios, salgan hacia fuera. Esto se logra mediante los procesos de difusión y osmosis, en donde se transportan materiales como gases, alimentos y desperdicios dentro y fuera de las </a:t>
            </a:r>
            <a:r>
              <a:rPr lang="es-CO" dirty="0" smtClean="0">
                <a:solidFill>
                  <a:srgbClr val="222222"/>
                </a:solidFill>
                <a:latin typeface="Open Sans"/>
              </a:rPr>
              <a:t>células</a:t>
            </a:r>
          </a:p>
          <a:p>
            <a:pPr algn="just"/>
            <a:endParaRPr lang="es-CO" dirty="0">
              <a:solidFill>
                <a:srgbClr val="222222"/>
              </a:solidFill>
              <a:latin typeface="Open Sans"/>
            </a:endParaRPr>
          </a:p>
          <a:p>
            <a:pPr algn="just"/>
            <a:r>
              <a:rPr lang="es-CO" b="1" dirty="0" smtClean="0">
                <a:solidFill>
                  <a:srgbClr val="222222"/>
                </a:solidFill>
                <a:latin typeface="Open Sans"/>
              </a:rPr>
              <a:t>Difusión</a:t>
            </a:r>
            <a:r>
              <a:rPr lang="es-CO" dirty="0" smtClean="0">
                <a:solidFill>
                  <a:srgbClr val="222222"/>
                </a:solidFill>
                <a:latin typeface="Open Sans"/>
              </a:rPr>
              <a:t>: Es el movimiento de moléculas desde un lugar en que se encuentra mayor grado de concentración hacia un lugar de menor concentración. En este la mayoría de sustancias entran y salen de la célula.</a:t>
            </a:r>
          </a:p>
          <a:p>
            <a:pPr algn="just"/>
            <a:endParaRPr lang="es-CO" dirty="0">
              <a:solidFill>
                <a:srgbClr val="222222"/>
              </a:solidFill>
              <a:latin typeface="Open Sans"/>
            </a:endParaRPr>
          </a:p>
          <a:p>
            <a:pPr algn="just"/>
            <a:r>
              <a:rPr lang="es-CO" b="1" dirty="0" smtClean="0">
                <a:solidFill>
                  <a:srgbClr val="222222"/>
                </a:solidFill>
                <a:latin typeface="Open Sans"/>
              </a:rPr>
              <a:t>Ósmosis</a:t>
            </a:r>
            <a:r>
              <a:rPr lang="es-CO" dirty="0" smtClean="0">
                <a:solidFill>
                  <a:srgbClr val="222222"/>
                </a:solidFill>
                <a:latin typeface="Open Sans"/>
              </a:rPr>
              <a:t>: Caso especial de difusión. Las molécula de agua atraviesan la membrana desde un lugar de alta concentración a uno de baja concentración</a:t>
            </a:r>
            <a:endParaRPr lang="es-CO" dirty="0"/>
          </a:p>
        </p:txBody>
      </p:sp>
    </p:spTree>
    <p:extLst>
      <p:ext uri="{BB962C8B-B14F-4D97-AF65-F5344CB8AC3E}">
        <p14:creationId xmlns:p14="http://schemas.microsoft.com/office/powerpoint/2010/main" val="36208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arn(inVertical)">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1621</Words>
  <Application>Microsoft Office PowerPoint</Application>
  <PresentationFormat>Presentación en pantalla (4:3)</PresentationFormat>
  <Paragraphs>211</Paragraphs>
  <Slides>21</Slides>
  <Notes>15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Aharoni</vt:lpstr>
      <vt:lpstr>Arial</vt:lpstr>
      <vt:lpstr>Bauhaus 93</vt:lpstr>
      <vt:lpstr>Calibri</vt:lpstr>
      <vt:lpstr>Open Sans</vt:lpstr>
      <vt:lpstr>Wingdings</vt:lpstr>
      <vt:lpstr>Tema de Office</vt:lpstr>
      <vt:lpstr>ESTÁNDARES</vt:lpstr>
      <vt:lpstr>LA CÉLULA</vt:lpstr>
      <vt:lpstr>Partes de la célula</vt:lpstr>
      <vt:lpstr>Presentación de PowerPoint</vt:lpstr>
      <vt:lpstr>Partes de la célula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Célula vegetal y Animal</vt:lpstr>
      <vt:lpstr>Célula vegetal y Animal</vt:lpstr>
      <vt:lpstr>Circulación celular</vt:lpstr>
      <vt:lpstr>Célula Eucariótica y Procariótica</vt:lpstr>
      <vt:lpstr>Célula Eucariótica y Procariótica</vt:lpstr>
      <vt:lpstr>Célula Eucariótica y Procariótica</vt:lpstr>
      <vt:lpstr>Cybergrafía</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CÉLULA</dc:title>
  <dc:creator>ielebrun</dc:creator>
  <cp:lastModifiedBy>Pota</cp:lastModifiedBy>
  <cp:revision>196</cp:revision>
  <dcterms:created xsi:type="dcterms:W3CDTF">2013-05-02T19:13:28Z</dcterms:created>
  <dcterms:modified xsi:type="dcterms:W3CDTF">2013-05-10T04:11:52Z</dcterms:modified>
</cp:coreProperties>
</file>