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73" r:id="rId4"/>
    <p:sldId id="272" r:id="rId5"/>
    <p:sldId id="276" r:id="rId6"/>
    <p:sldId id="274" r:id="rId7"/>
    <p:sldId id="275" r:id="rId8"/>
    <p:sldId id="277" r:id="rId9"/>
    <p:sldId id="279" r:id="rId10"/>
    <p:sldId id="278" r:id="rId11"/>
    <p:sldId id="280" r:id="rId12"/>
    <p:sldId id="281" r:id="rId13"/>
    <p:sldId id="271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35194-6D62-496A-B00D-D43E1863DAF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205FEF4-AFD8-4D08-BE64-B9DB4E4D6FC7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12700">
          <a:solidFill>
            <a:schemeClr val="tx1"/>
          </a:solidFill>
        </a:ln>
      </dgm:spPr>
      <dgm:t>
        <a:bodyPr/>
        <a:lstStyle/>
        <a:p>
          <a:r>
            <a:rPr lang="es-CO" sz="4000" dirty="0" smtClean="0"/>
            <a:t>Animal</a:t>
          </a:r>
          <a:endParaRPr lang="es-CO" sz="4000" dirty="0"/>
        </a:p>
      </dgm:t>
    </dgm:pt>
    <dgm:pt modelId="{78ACEB27-EE8E-4251-B5F3-7C39FA4D206D}" type="parTrans" cxnId="{2BA6C00A-BF29-48A4-93E2-0CFEF7938F11}">
      <dgm:prSet/>
      <dgm:spPr/>
      <dgm:t>
        <a:bodyPr/>
        <a:lstStyle/>
        <a:p>
          <a:endParaRPr lang="es-CO"/>
        </a:p>
      </dgm:t>
    </dgm:pt>
    <dgm:pt modelId="{3C2A3DF6-4D16-4144-908F-096FC4EFA70B}" type="sibTrans" cxnId="{2BA6C00A-BF29-48A4-93E2-0CFEF7938F11}">
      <dgm:prSet/>
      <dgm:spPr/>
      <dgm:t>
        <a:bodyPr/>
        <a:lstStyle/>
        <a:p>
          <a:endParaRPr lang="es-CO"/>
        </a:p>
      </dgm:t>
    </dgm:pt>
    <dgm:pt modelId="{18AD6A06-D201-47CA-A031-E85C2F9E3E83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12700">
          <a:solidFill>
            <a:schemeClr val="tx1"/>
          </a:solidFill>
        </a:ln>
      </dgm:spPr>
      <dgm:t>
        <a:bodyPr/>
        <a:lstStyle/>
        <a:p>
          <a:r>
            <a:rPr lang="es-CO" sz="4000" dirty="0" smtClean="0"/>
            <a:t>Vegetal</a:t>
          </a:r>
          <a:endParaRPr lang="es-CO" sz="4000" dirty="0"/>
        </a:p>
      </dgm:t>
    </dgm:pt>
    <dgm:pt modelId="{470A98DF-74B6-4534-8843-E6AC42F9EE4A}" type="parTrans" cxnId="{056C0309-A291-402C-A118-75C9D4CA6BC5}">
      <dgm:prSet/>
      <dgm:spPr/>
      <dgm:t>
        <a:bodyPr/>
        <a:lstStyle/>
        <a:p>
          <a:endParaRPr lang="es-CO"/>
        </a:p>
      </dgm:t>
    </dgm:pt>
    <dgm:pt modelId="{B92122A8-AA6A-451B-B08F-1FC073AC55E4}" type="sibTrans" cxnId="{056C0309-A291-402C-A118-75C9D4CA6BC5}">
      <dgm:prSet/>
      <dgm:spPr/>
      <dgm:t>
        <a:bodyPr/>
        <a:lstStyle/>
        <a:p>
          <a:endParaRPr lang="es-CO"/>
        </a:p>
      </dgm:t>
    </dgm:pt>
    <dgm:pt modelId="{7333121D-405B-432C-B110-4CCBE2B7335F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12700">
          <a:solidFill>
            <a:schemeClr val="tx1"/>
          </a:solidFill>
        </a:ln>
      </dgm:spPr>
      <dgm:t>
        <a:bodyPr/>
        <a:lstStyle/>
        <a:p>
          <a:r>
            <a:rPr lang="es-CO" sz="4000" dirty="0" smtClean="0"/>
            <a:t>Mónera</a:t>
          </a:r>
          <a:endParaRPr lang="es-CO" sz="4000" dirty="0"/>
        </a:p>
      </dgm:t>
    </dgm:pt>
    <dgm:pt modelId="{B3552F8A-D23A-459B-A95C-84A3A09DA0D7}" type="parTrans" cxnId="{6F389869-26CF-4859-9B94-C87C9445E9DE}">
      <dgm:prSet/>
      <dgm:spPr/>
      <dgm:t>
        <a:bodyPr/>
        <a:lstStyle/>
        <a:p>
          <a:endParaRPr lang="es-CO"/>
        </a:p>
      </dgm:t>
    </dgm:pt>
    <dgm:pt modelId="{54D46FA2-8AB9-4509-8A17-2096A3FA6365}" type="sibTrans" cxnId="{6F389869-26CF-4859-9B94-C87C9445E9DE}">
      <dgm:prSet/>
      <dgm:spPr/>
      <dgm:t>
        <a:bodyPr/>
        <a:lstStyle/>
        <a:p>
          <a:endParaRPr lang="es-CO"/>
        </a:p>
      </dgm:t>
    </dgm:pt>
    <dgm:pt modelId="{2AFD530A-E4DF-4CF3-ADB6-F4A43DF1D51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12700"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4000" dirty="0" smtClean="0"/>
            <a:t>Protista </a:t>
          </a:r>
        </a:p>
        <a:p>
          <a:endParaRPr lang="es-CO" sz="1300" dirty="0"/>
        </a:p>
      </dgm:t>
    </dgm:pt>
    <dgm:pt modelId="{11663562-8743-4A5A-A172-19F1FDBFBDE8}" type="parTrans" cxnId="{18D7052E-8749-4413-A11F-99FE060732A6}">
      <dgm:prSet/>
      <dgm:spPr/>
      <dgm:t>
        <a:bodyPr/>
        <a:lstStyle/>
        <a:p>
          <a:endParaRPr lang="es-CO"/>
        </a:p>
      </dgm:t>
    </dgm:pt>
    <dgm:pt modelId="{8717A22C-4151-48B8-B0B5-09C6243487D4}" type="sibTrans" cxnId="{18D7052E-8749-4413-A11F-99FE060732A6}">
      <dgm:prSet/>
      <dgm:spPr/>
      <dgm:t>
        <a:bodyPr/>
        <a:lstStyle/>
        <a:p>
          <a:endParaRPr lang="es-CO"/>
        </a:p>
      </dgm:t>
    </dgm:pt>
    <dgm:pt modelId="{3002E7A8-C0E1-4CDE-8ACB-B3489C64183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 w="12700"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4000" dirty="0" smtClean="0"/>
            <a:t>De los Hongos (</a:t>
          </a:r>
          <a:r>
            <a:rPr lang="es-CO" sz="4000" dirty="0" err="1" smtClean="0"/>
            <a:t>Fungi</a:t>
          </a:r>
          <a:r>
            <a:rPr lang="es-CO" sz="4000" dirty="0" smtClean="0"/>
            <a:t>)</a:t>
          </a:r>
        </a:p>
      </dgm:t>
    </dgm:pt>
    <dgm:pt modelId="{46BA2D78-8E11-4D86-89DD-163DC60AF09E}" type="parTrans" cxnId="{BE279A10-866E-494F-ABAA-5DCF20D130B8}">
      <dgm:prSet/>
      <dgm:spPr/>
      <dgm:t>
        <a:bodyPr/>
        <a:lstStyle/>
        <a:p>
          <a:endParaRPr lang="es-CO"/>
        </a:p>
      </dgm:t>
    </dgm:pt>
    <dgm:pt modelId="{58810C7C-B168-48AD-9725-EEE210D1E13D}" type="sibTrans" cxnId="{BE279A10-866E-494F-ABAA-5DCF20D130B8}">
      <dgm:prSet/>
      <dgm:spPr/>
      <dgm:t>
        <a:bodyPr/>
        <a:lstStyle/>
        <a:p>
          <a:endParaRPr lang="es-CO"/>
        </a:p>
      </dgm:t>
    </dgm:pt>
    <dgm:pt modelId="{39D84A51-2003-4ACD-94E3-D42A59B4F18A}" type="pres">
      <dgm:prSet presAssocID="{98D35194-6D62-496A-B00D-D43E1863DAF6}" presName="linearFlow" presStyleCnt="0">
        <dgm:presLayoutVars>
          <dgm:dir/>
          <dgm:resizeHandles val="exact"/>
        </dgm:presLayoutVars>
      </dgm:prSet>
      <dgm:spPr/>
    </dgm:pt>
    <dgm:pt modelId="{48E83571-51A3-4534-9B54-04DC77DBAC3E}" type="pres">
      <dgm:prSet presAssocID="{4205FEF4-AFD8-4D08-BE64-B9DB4E4D6FC7}" presName="composite" presStyleCnt="0"/>
      <dgm:spPr/>
    </dgm:pt>
    <dgm:pt modelId="{BBBF8E6E-BA4E-4464-BE7C-58F2A647BFD1}" type="pres">
      <dgm:prSet presAssocID="{4205FEF4-AFD8-4D08-BE64-B9DB4E4D6FC7}" presName="imgShp" presStyleLbl="fgImgPlace1" presStyleIdx="0" presStyleCnt="5" custScaleX="159643" custScaleY="18267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</dgm:pt>
    <dgm:pt modelId="{20EC4415-5206-4205-A52B-5BC6907218DA}" type="pres">
      <dgm:prSet presAssocID="{4205FEF4-AFD8-4D08-BE64-B9DB4E4D6FC7}" presName="txShp" presStyleLbl="node1" presStyleIdx="0" presStyleCnt="5" custScaleY="152576" custLinFactNeighborX="-2861" custLinFactNeighborY="-138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78DF2A5-63F8-4796-868B-4FA315208D46}" type="pres">
      <dgm:prSet presAssocID="{3C2A3DF6-4D16-4144-908F-096FC4EFA70B}" presName="spacing" presStyleCnt="0"/>
      <dgm:spPr/>
    </dgm:pt>
    <dgm:pt modelId="{3E6B60EC-FD14-4A1A-BA48-42733A5E662A}" type="pres">
      <dgm:prSet presAssocID="{18AD6A06-D201-47CA-A031-E85C2F9E3E83}" presName="composite" presStyleCnt="0"/>
      <dgm:spPr/>
    </dgm:pt>
    <dgm:pt modelId="{3460F4EB-7E88-4DC4-BB52-FCD870320327}" type="pres">
      <dgm:prSet presAssocID="{18AD6A06-D201-47CA-A031-E85C2F9E3E83}" presName="imgShp" presStyleLbl="fgImgPlace1" presStyleIdx="1" presStyleCnt="5" custScaleX="203872" custScaleY="20783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dgm:spPr>
    </dgm:pt>
    <dgm:pt modelId="{30EA252D-E1C4-4569-8906-E952442D47DE}" type="pres">
      <dgm:prSet presAssocID="{18AD6A06-D201-47CA-A031-E85C2F9E3E83}" presName="txShp" presStyleLbl="node1" presStyleIdx="1" presStyleCnt="5" custScaleY="17798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7BAE843-1A04-4590-8E83-AD23663874A0}" type="pres">
      <dgm:prSet presAssocID="{B92122A8-AA6A-451B-B08F-1FC073AC55E4}" presName="spacing" presStyleCnt="0"/>
      <dgm:spPr/>
    </dgm:pt>
    <dgm:pt modelId="{E0ED5B4C-E79B-47AF-A01E-71DBF666323E}" type="pres">
      <dgm:prSet presAssocID="{7333121D-405B-432C-B110-4CCBE2B7335F}" presName="composite" presStyleCnt="0"/>
      <dgm:spPr/>
    </dgm:pt>
    <dgm:pt modelId="{054720C4-C9C0-4354-B973-93A774BAD68A}" type="pres">
      <dgm:prSet presAssocID="{7333121D-405B-432C-B110-4CCBE2B7335F}" presName="imgShp" presStyleLbl="fgImgPlace1" presStyleIdx="2" presStyleCnt="5" custScaleX="171848" custScaleY="167802" custLinFactY="200000" custLinFactNeighborX="-10833" custLinFactNeighborY="210452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1"/>
          </a:solidFill>
        </a:ln>
      </dgm:spPr>
    </dgm:pt>
    <dgm:pt modelId="{ED382544-0C10-47E0-BC83-4A6E2D34F1B2}" type="pres">
      <dgm:prSet presAssocID="{7333121D-405B-432C-B110-4CCBE2B7335F}" presName="txShp" presStyleLbl="node1" presStyleIdx="2" presStyleCnt="5" custScaleY="149767" custLinFactY="200000" custLinFactNeighborX="251" custLinFactNeighborY="21158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9130550-8AAE-4A7E-8B40-4B4169DB3031}" type="pres">
      <dgm:prSet presAssocID="{54D46FA2-8AB9-4509-8A17-2096A3FA6365}" presName="spacing" presStyleCnt="0"/>
      <dgm:spPr/>
    </dgm:pt>
    <dgm:pt modelId="{4F8DD346-3C9F-480E-9D98-DC730ADE90D2}" type="pres">
      <dgm:prSet presAssocID="{3002E7A8-C0E1-4CDE-8ACB-B3489C64183E}" presName="composite" presStyleCnt="0"/>
      <dgm:spPr/>
    </dgm:pt>
    <dgm:pt modelId="{60CF562D-96DF-4632-9037-7BCAC26BB0A8}" type="pres">
      <dgm:prSet presAssocID="{3002E7A8-C0E1-4CDE-8ACB-B3489C64183E}" presName="imgShp" presStyleLbl="fgImgPlace1" presStyleIdx="3" presStyleCnt="5" custScaleX="176303" custScaleY="190889" custLinFactY="-100000" custLinFactNeighborX="-579" custLinFactNeighborY="-107450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1"/>
          </a:solidFill>
        </a:ln>
      </dgm:spPr>
    </dgm:pt>
    <dgm:pt modelId="{899879A5-3B69-49A2-BD0C-572F91E57E66}" type="pres">
      <dgm:prSet presAssocID="{3002E7A8-C0E1-4CDE-8ACB-B3489C64183E}" presName="txShp" presStyleLbl="node1" presStyleIdx="3" presStyleCnt="5" custScaleY="150062" custLinFactY="-100000" custLinFactNeighborX="-149" custLinFactNeighborY="-10745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660C28-67C5-4849-B9F1-C7848147F52C}" type="pres">
      <dgm:prSet presAssocID="{58810C7C-B168-48AD-9725-EEE210D1E13D}" presName="spacing" presStyleCnt="0"/>
      <dgm:spPr/>
    </dgm:pt>
    <dgm:pt modelId="{5872F2DD-715D-4D08-93F3-7B067B425013}" type="pres">
      <dgm:prSet presAssocID="{2AFD530A-E4DF-4CF3-ADB6-F4A43DF1D510}" presName="composite" presStyleCnt="0"/>
      <dgm:spPr/>
    </dgm:pt>
    <dgm:pt modelId="{121F9932-13AE-4BB1-BF04-01853740B830}" type="pres">
      <dgm:prSet presAssocID="{2AFD530A-E4DF-4CF3-ADB6-F4A43DF1D510}" presName="imgShp" presStyleLbl="fgImgPlace1" presStyleIdx="4" presStyleCnt="5" custScaleX="217454" custScaleY="179241" custLinFactY="-100000" custLinFactNeighborX="-23109" custLinFactNeighborY="-113753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chemeClr val="tx1"/>
          </a:solidFill>
        </a:ln>
      </dgm:spPr>
    </dgm:pt>
    <dgm:pt modelId="{40BA402A-4078-48A9-82AE-B5AE3495F1AA}" type="pres">
      <dgm:prSet presAssocID="{2AFD530A-E4DF-4CF3-ADB6-F4A43DF1D510}" presName="txShp" presStyleLbl="node1" presStyleIdx="4" presStyleCnt="5" custScaleY="160635" custLinFactY="-100000" custLinFactNeighborX="-1898" custLinFactNeighborY="-11375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2D41143-C047-470D-AA96-D0C4382BC234}" type="presOf" srcId="{98D35194-6D62-496A-B00D-D43E1863DAF6}" destId="{39D84A51-2003-4ACD-94E3-D42A59B4F18A}" srcOrd="0" destOrd="0" presId="urn:microsoft.com/office/officeart/2005/8/layout/vList3"/>
    <dgm:cxn modelId="{056C0309-A291-402C-A118-75C9D4CA6BC5}" srcId="{98D35194-6D62-496A-B00D-D43E1863DAF6}" destId="{18AD6A06-D201-47CA-A031-E85C2F9E3E83}" srcOrd="1" destOrd="0" parTransId="{470A98DF-74B6-4534-8843-E6AC42F9EE4A}" sibTransId="{B92122A8-AA6A-451B-B08F-1FC073AC55E4}"/>
    <dgm:cxn modelId="{2D13B003-56D6-469F-9F33-D3078762B2EE}" type="presOf" srcId="{4205FEF4-AFD8-4D08-BE64-B9DB4E4D6FC7}" destId="{20EC4415-5206-4205-A52B-5BC6907218DA}" srcOrd="0" destOrd="0" presId="urn:microsoft.com/office/officeart/2005/8/layout/vList3"/>
    <dgm:cxn modelId="{A1CFC4B1-DC26-4246-B70F-E2ECCC2E63E9}" type="presOf" srcId="{18AD6A06-D201-47CA-A031-E85C2F9E3E83}" destId="{30EA252D-E1C4-4569-8906-E952442D47DE}" srcOrd="0" destOrd="0" presId="urn:microsoft.com/office/officeart/2005/8/layout/vList3"/>
    <dgm:cxn modelId="{18D7052E-8749-4413-A11F-99FE060732A6}" srcId="{98D35194-6D62-496A-B00D-D43E1863DAF6}" destId="{2AFD530A-E4DF-4CF3-ADB6-F4A43DF1D510}" srcOrd="4" destOrd="0" parTransId="{11663562-8743-4A5A-A172-19F1FDBFBDE8}" sibTransId="{8717A22C-4151-48B8-B0B5-09C6243487D4}"/>
    <dgm:cxn modelId="{2C4F91AC-4C4B-4E9A-A227-8F0B8FD5C6BC}" type="presOf" srcId="{7333121D-405B-432C-B110-4CCBE2B7335F}" destId="{ED382544-0C10-47E0-BC83-4A6E2D34F1B2}" srcOrd="0" destOrd="0" presId="urn:microsoft.com/office/officeart/2005/8/layout/vList3"/>
    <dgm:cxn modelId="{BE279A10-866E-494F-ABAA-5DCF20D130B8}" srcId="{98D35194-6D62-496A-B00D-D43E1863DAF6}" destId="{3002E7A8-C0E1-4CDE-8ACB-B3489C64183E}" srcOrd="3" destOrd="0" parTransId="{46BA2D78-8E11-4D86-89DD-163DC60AF09E}" sibTransId="{58810C7C-B168-48AD-9725-EEE210D1E13D}"/>
    <dgm:cxn modelId="{2BA6C00A-BF29-48A4-93E2-0CFEF7938F11}" srcId="{98D35194-6D62-496A-B00D-D43E1863DAF6}" destId="{4205FEF4-AFD8-4D08-BE64-B9DB4E4D6FC7}" srcOrd="0" destOrd="0" parTransId="{78ACEB27-EE8E-4251-B5F3-7C39FA4D206D}" sibTransId="{3C2A3DF6-4D16-4144-908F-096FC4EFA70B}"/>
    <dgm:cxn modelId="{64680FE8-A15A-4FE6-9868-37B9C8AB41D6}" type="presOf" srcId="{2AFD530A-E4DF-4CF3-ADB6-F4A43DF1D510}" destId="{40BA402A-4078-48A9-82AE-B5AE3495F1AA}" srcOrd="0" destOrd="0" presId="urn:microsoft.com/office/officeart/2005/8/layout/vList3"/>
    <dgm:cxn modelId="{62BA0580-1631-447E-AF8B-359C2BF11489}" type="presOf" srcId="{3002E7A8-C0E1-4CDE-8ACB-B3489C64183E}" destId="{899879A5-3B69-49A2-BD0C-572F91E57E66}" srcOrd="0" destOrd="0" presId="urn:microsoft.com/office/officeart/2005/8/layout/vList3"/>
    <dgm:cxn modelId="{6F389869-26CF-4859-9B94-C87C9445E9DE}" srcId="{98D35194-6D62-496A-B00D-D43E1863DAF6}" destId="{7333121D-405B-432C-B110-4CCBE2B7335F}" srcOrd="2" destOrd="0" parTransId="{B3552F8A-D23A-459B-A95C-84A3A09DA0D7}" sibTransId="{54D46FA2-8AB9-4509-8A17-2096A3FA6365}"/>
    <dgm:cxn modelId="{3ECA42DF-08AC-4145-B203-627F89779583}" type="presParOf" srcId="{39D84A51-2003-4ACD-94E3-D42A59B4F18A}" destId="{48E83571-51A3-4534-9B54-04DC77DBAC3E}" srcOrd="0" destOrd="0" presId="urn:microsoft.com/office/officeart/2005/8/layout/vList3"/>
    <dgm:cxn modelId="{8CBEB151-0BEF-4BE5-A0A8-016ABB8FB066}" type="presParOf" srcId="{48E83571-51A3-4534-9B54-04DC77DBAC3E}" destId="{BBBF8E6E-BA4E-4464-BE7C-58F2A647BFD1}" srcOrd="0" destOrd="0" presId="urn:microsoft.com/office/officeart/2005/8/layout/vList3"/>
    <dgm:cxn modelId="{B8FCAD6D-F6F1-4852-A722-4E2423E67FED}" type="presParOf" srcId="{48E83571-51A3-4534-9B54-04DC77DBAC3E}" destId="{20EC4415-5206-4205-A52B-5BC6907218DA}" srcOrd="1" destOrd="0" presId="urn:microsoft.com/office/officeart/2005/8/layout/vList3"/>
    <dgm:cxn modelId="{35AB2E90-6462-4088-9DD0-585BC9A80359}" type="presParOf" srcId="{39D84A51-2003-4ACD-94E3-D42A59B4F18A}" destId="{F78DF2A5-63F8-4796-868B-4FA315208D46}" srcOrd="1" destOrd="0" presId="urn:microsoft.com/office/officeart/2005/8/layout/vList3"/>
    <dgm:cxn modelId="{9B9AEEAE-8ED4-4FE6-A079-4AB307C67448}" type="presParOf" srcId="{39D84A51-2003-4ACD-94E3-D42A59B4F18A}" destId="{3E6B60EC-FD14-4A1A-BA48-42733A5E662A}" srcOrd="2" destOrd="0" presId="urn:microsoft.com/office/officeart/2005/8/layout/vList3"/>
    <dgm:cxn modelId="{9725BF9D-B343-4219-BE87-A5457A2024B4}" type="presParOf" srcId="{3E6B60EC-FD14-4A1A-BA48-42733A5E662A}" destId="{3460F4EB-7E88-4DC4-BB52-FCD870320327}" srcOrd="0" destOrd="0" presId="urn:microsoft.com/office/officeart/2005/8/layout/vList3"/>
    <dgm:cxn modelId="{C60C15CE-739B-4683-962E-0C19BA3D2868}" type="presParOf" srcId="{3E6B60EC-FD14-4A1A-BA48-42733A5E662A}" destId="{30EA252D-E1C4-4569-8906-E952442D47DE}" srcOrd="1" destOrd="0" presId="urn:microsoft.com/office/officeart/2005/8/layout/vList3"/>
    <dgm:cxn modelId="{46AA3D13-195D-4DC0-95CE-759B5F38C427}" type="presParOf" srcId="{39D84A51-2003-4ACD-94E3-D42A59B4F18A}" destId="{B7BAE843-1A04-4590-8E83-AD23663874A0}" srcOrd="3" destOrd="0" presId="urn:microsoft.com/office/officeart/2005/8/layout/vList3"/>
    <dgm:cxn modelId="{F60A5185-C4C8-4B9E-9056-6CA1C99A0B40}" type="presParOf" srcId="{39D84A51-2003-4ACD-94E3-D42A59B4F18A}" destId="{E0ED5B4C-E79B-47AF-A01E-71DBF666323E}" srcOrd="4" destOrd="0" presId="urn:microsoft.com/office/officeart/2005/8/layout/vList3"/>
    <dgm:cxn modelId="{FD9DB1AC-6EFC-400B-8AA3-1FA34DC8151C}" type="presParOf" srcId="{E0ED5B4C-E79B-47AF-A01E-71DBF666323E}" destId="{054720C4-C9C0-4354-B973-93A774BAD68A}" srcOrd="0" destOrd="0" presId="urn:microsoft.com/office/officeart/2005/8/layout/vList3"/>
    <dgm:cxn modelId="{29B55126-91A4-4C5A-B4E3-7A8C0320D700}" type="presParOf" srcId="{E0ED5B4C-E79B-47AF-A01E-71DBF666323E}" destId="{ED382544-0C10-47E0-BC83-4A6E2D34F1B2}" srcOrd="1" destOrd="0" presId="urn:microsoft.com/office/officeart/2005/8/layout/vList3"/>
    <dgm:cxn modelId="{7BDFF9AA-B541-47A9-9840-B8AF1D562524}" type="presParOf" srcId="{39D84A51-2003-4ACD-94E3-D42A59B4F18A}" destId="{29130550-8AAE-4A7E-8B40-4B4169DB3031}" srcOrd="5" destOrd="0" presId="urn:microsoft.com/office/officeart/2005/8/layout/vList3"/>
    <dgm:cxn modelId="{CAEBF873-FA1E-4D99-A494-456FE5174EFF}" type="presParOf" srcId="{39D84A51-2003-4ACD-94E3-D42A59B4F18A}" destId="{4F8DD346-3C9F-480E-9D98-DC730ADE90D2}" srcOrd="6" destOrd="0" presId="urn:microsoft.com/office/officeart/2005/8/layout/vList3"/>
    <dgm:cxn modelId="{C1D60AC9-D5DA-4D40-AFE8-B007C63740DE}" type="presParOf" srcId="{4F8DD346-3C9F-480E-9D98-DC730ADE90D2}" destId="{60CF562D-96DF-4632-9037-7BCAC26BB0A8}" srcOrd="0" destOrd="0" presId="urn:microsoft.com/office/officeart/2005/8/layout/vList3"/>
    <dgm:cxn modelId="{87EB69D8-776E-475F-89BA-DEC7AE0914BE}" type="presParOf" srcId="{4F8DD346-3C9F-480E-9D98-DC730ADE90D2}" destId="{899879A5-3B69-49A2-BD0C-572F91E57E66}" srcOrd="1" destOrd="0" presId="urn:microsoft.com/office/officeart/2005/8/layout/vList3"/>
    <dgm:cxn modelId="{46F65B10-7AB2-428F-B384-B121B1759A7B}" type="presParOf" srcId="{39D84A51-2003-4ACD-94E3-D42A59B4F18A}" destId="{6C660C28-67C5-4849-B9F1-C7848147F52C}" srcOrd="7" destOrd="0" presId="urn:microsoft.com/office/officeart/2005/8/layout/vList3"/>
    <dgm:cxn modelId="{97FBD167-AC48-4865-A640-2B67979CA59C}" type="presParOf" srcId="{39D84A51-2003-4ACD-94E3-D42A59B4F18A}" destId="{5872F2DD-715D-4D08-93F3-7B067B425013}" srcOrd="8" destOrd="0" presId="urn:microsoft.com/office/officeart/2005/8/layout/vList3"/>
    <dgm:cxn modelId="{BACFEEEC-3499-4A05-88AB-D1CB3B774240}" type="presParOf" srcId="{5872F2DD-715D-4D08-93F3-7B067B425013}" destId="{121F9932-13AE-4BB1-BF04-01853740B830}" srcOrd="0" destOrd="0" presId="urn:microsoft.com/office/officeart/2005/8/layout/vList3"/>
    <dgm:cxn modelId="{5E151FD3-34FA-4E21-9B85-43B2E109F61D}" type="presParOf" srcId="{5872F2DD-715D-4D08-93F3-7B067B425013}" destId="{40BA402A-4078-48A9-82AE-B5AE3495F1A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C4415-5206-4205-A52B-5BC6907218DA}">
      <dsp:nvSpPr>
        <dsp:cNvPr id="0" name=""/>
        <dsp:cNvSpPr/>
      </dsp:nvSpPr>
      <dsp:spPr>
        <a:xfrm rot="10800000">
          <a:off x="1520420" y="67126"/>
          <a:ext cx="5937779" cy="744303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127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5117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 smtClean="0"/>
            <a:t>Animal</a:t>
          </a:r>
          <a:endParaRPr lang="es-CO" sz="4000" kern="1200" dirty="0"/>
        </a:p>
      </dsp:txBody>
      <dsp:txXfrm rot="10800000">
        <a:off x="1706496" y="67126"/>
        <a:ext cx="5751703" cy="744303"/>
      </dsp:txXfrm>
    </dsp:sp>
    <dsp:sp modelId="{BBBF8E6E-BA4E-4464-BE7C-58F2A647BFD1}">
      <dsp:nvSpPr>
        <dsp:cNvPr id="0" name=""/>
        <dsp:cNvSpPr/>
      </dsp:nvSpPr>
      <dsp:spPr>
        <a:xfrm>
          <a:off x="1300911" y="470"/>
          <a:ext cx="778777" cy="89112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A252D-E1C4-4569-8906-E952442D47DE}">
      <dsp:nvSpPr>
        <dsp:cNvPr id="0" name=""/>
        <dsp:cNvSpPr/>
      </dsp:nvSpPr>
      <dsp:spPr>
        <a:xfrm rot="10800000">
          <a:off x="1744240" y="1110026"/>
          <a:ext cx="5937779" cy="868240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127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117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 smtClean="0"/>
            <a:t>Vegetal</a:t>
          </a:r>
          <a:endParaRPr lang="es-CO" sz="4000" kern="1200" dirty="0"/>
        </a:p>
      </dsp:txBody>
      <dsp:txXfrm rot="10800000">
        <a:off x="1961300" y="1110026"/>
        <a:ext cx="5720719" cy="868240"/>
      </dsp:txXfrm>
    </dsp:sp>
    <dsp:sp modelId="{3460F4EB-7E88-4DC4-BB52-FCD870320327}">
      <dsp:nvSpPr>
        <dsp:cNvPr id="0" name=""/>
        <dsp:cNvSpPr/>
      </dsp:nvSpPr>
      <dsp:spPr>
        <a:xfrm>
          <a:off x="1246971" y="1037218"/>
          <a:ext cx="994537" cy="101385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82544-0C10-47E0-BC83-4A6E2D34F1B2}">
      <dsp:nvSpPr>
        <dsp:cNvPr id="0" name=""/>
        <dsp:cNvSpPr/>
      </dsp:nvSpPr>
      <dsp:spPr>
        <a:xfrm rot="10800000">
          <a:off x="1720089" y="4248472"/>
          <a:ext cx="5937779" cy="730600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127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117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 smtClean="0"/>
            <a:t>Mónera</a:t>
          </a:r>
          <a:endParaRPr lang="es-CO" sz="4000" kern="1200" dirty="0"/>
        </a:p>
      </dsp:txBody>
      <dsp:txXfrm rot="10800000">
        <a:off x="1902739" y="4248472"/>
        <a:ext cx="5755129" cy="730600"/>
      </dsp:txXfrm>
    </dsp:sp>
    <dsp:sp modelId="{054720C4-C9C0-4354-B973-93A774BAD68A}">
      <dsp:nvSpPr>
        <dsp:cNvPr id="0" name=""/>
        <dsp:cNvSpPr/>
      </dsp:nvSpPr>
      <dsp:spPr>
        <a:xfrm>
          <a:off x="1233180" y="4198979"/>
          <a:ext cx="838316" cy="81857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879A5-3B69-49A2-BD0C-572F91E57E66}">
      <dsp:nvSpPr>
        <dsp:cNvPr id="0" name=""/>
        <dsp:cNvSpPr/>
      </dsp:nvSpPr>
      <dsp:spPr>
        <a:xfrm rot="10800000">
          <a:off x="1701771" y="2248482"/>
          <a:ext cx="5937779" cy="732039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127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5117" tIns="152400" rIns="284480" bIns="152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4000" kern="1200" dirty="0" smtClean="0"/>
            <a:t>De los Hongos (</a:t>
          </a:r>
          <a:r>
            <a:rPr lang="es-CO" sz="4000" kern="1200" dirty="0" err="1" smtClean="0"/>
            <a:t>Fungi</a:t>
          </a:r>
          <a:r>
            <a:rPr lang="es-CO" sz="4000" kern="1200" dirty="0" smtClean="0"/>
            <a:t>)</a:t>
          </a:r>
        </a:p>
      </dsp:txBody>
      <dsp:txXfrm rot="10800000">
        <a:off x="1884781" y="2248482"/>
        <a:ext cx="5754769" cy="732039"/>
      </dsp:txXfrm>
    </dsp:sp>
    <dsp:sp modelId="{60CF562D-96DF-4632-9037-7BCAC26BB0A8}">
      <dsp:nvSpPr>
        <dsp:cNvPr id="0" name=""/>
        <dsp:cNvSpPr/>
      </dsp:nvSpPr>
      <dsp:spPr>
        <a:xfrm>
          <a:off x="1277769" y="2148900"/>
          <a:ext cx="860049" cy="93120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A402A-4078-48A9-82AE-B5AE3495F1AA}">
      <dsp:nvSpPr>
        <dsp:cNvPr id="0" name=""/>
        <dsp:cNvSpPr/>
      </dsp:nvSpPr>
      <dsp:spPr>
        <a:xfrm rot="10800000">
          <a:off x="1648105" y="3240358"/>
          <a:ext cx="5937779" cy="783617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127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15117" tIns="152400" rIns="284480" bIns="152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4000" kern="1200" dirty="0" smtClean="0"/>
            <a:t>Protista </a:t>
          </a:r>
        </a:p>
        <a:p>
          <a:pPr lvl="0" algn="ctr">
            <a:spcBef>
              <a:spcPct val="0"/>
            </a:spcBef>
          </a:pPr>
          <a:endParaRPr lang="es-CO" sz="1300" kern="1200" dirty="0"/>
        </a:p>
      </dsp:txBody>
      <dsp:txXfrm rot="10800000">
        <a:off x="1844009" y="3240358"/>
        <a:ext cx="5741875" cy="783617"/>
      </dsp:txXfrm>
    </dsp:sp>
    <dsp:sp modelId="{121F9932-13AE-4BB1-BF04-01853740B830}">
      <dsp:nvSpPr>
        <dsp:cNvPr id="0" name=""/>
        <dsp:cNvSpPr/>
      </dsp:nvSpPr>
      <dsp:spPr>
        <a:xfrm>
          <a:off x="1117676" y="3194975"/>
          <a:ext cx="1060794" cy="87438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21EF7-29CD-4066-8386-89FEDC39F7A2}" type="datetimeFigureOut">
              <a:rPr lang="es-CO" smtClean="0"/>
              <a:t>11/07/2013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5B11E-AFAF-462C-8316-5AB962BE92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732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0922-1483-4696-953C-5F4E13D62A7D}" type="datetimeFigureOut">
              <a:rPr lang="es-CO" smtClean="0"/>
              <a:t>11/07/2013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375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0922-1483-4696-953C-5F4E13D62A7D}" type="datetimeFigureOut">
              <a:rPr lang="es-CO" smtClean="0"/>
              <a:t>11/07/2013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537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0922-1483-4696-953C-5F4E13D62A7D}" type="datetimeFigureOut">
              <a:rPr lang="es-CO" smtClean="0"/>
              <a:t>11/07/2013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092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0922-1483-4696-953C-5F4E13D62A7D}" type="datetimeFigureOut">
              <a:rPr lang="es-CO" smtClean="0"/>
              <a:t>11/07/2013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223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0922-1483-4696-953C-5F4E13D62A7D}" type="datetimeFigureOut">
              <a:rPr lang="es-CO" smtClean="0"/>
              <a:t>11/07/2013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432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0922-1483-4696-953C-5F4E13D62A7D}" type="datetimeFigureOut">
              <a:rPr lang="es-CO" smtClean="0"/>
              <a:t>11/07/2013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692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0922-1483-4696-953C-5F4E13D62A7D}" type="datetimeFigureOut">
              <a:rPr lang="es-CO" smtClean="0"/>
              <a:t>11/07/2013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389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0922-1483-4696-953C-5F4E13D62A7D}" type="datetimeFigureOut">
              <a:rPr lang="es-CO" smtClean="0"/>
              <a:t>11/07/2013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542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0922-1483-4696-953C-5F4E13D62A7D}" type="datetimeFigureOut">
              <a:rPr lang="es-CO" smtClean="0"/>
              <a:t>11/07/2013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510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0922-1483-4696-953C-5F4E13D62A7D}" type="datetimeFigureOut">
              <a:rPr lang="es-CO" smtClean="0"/>
              <a:t>11/07/2013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919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0922-1483-4696-953C-5F4E13D62A7D}" type="datetimeFigureOut">
              <a:rPr lang="es-CO" smtClean="0"/>
              <a:t>11/07/2013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75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20922-1483-4696-953C-5F4E13D62A7D}" type="datetimeFigureOut">
              <a:rPr lang="es-CO" smtClean="0"/>
              <a:t>11/07/2013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5C020-4122-41DA-8B81-3CFBBF2AA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752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ca.jcyl.es/educacyl/cm/gallery/Recursos%20Infinity/aplicaciones/web_conocimiento/seresvivos/r4_veg_cormofitas.htm" TargetMode="External"/><Relationship Id="rId13" Type="http://schemas.openxmlformats.org/officeDocument/2006/relationships/image" Target="../media/image35.png"/><Relationship Id="rId3" Type="http://schemas.openxmlformats.org/officeDocument/2006/relationships/hyperlink" Target="http://www.educa.jcyl.es/educacyl/cm/gallery/Recursos%20Infinity/aplicaciones/web_conocimiento/seresvivos/r3_hongos_moho.htm" TargetMode="External"/><Relationship Id="rId7" Type="http://schemas.openxmlformats.org/officeDocument/2006/relationships/hyperlink" Target="http://www.educa.jcyl.es/educacyl/cm/gallery/Recursos%20Infinity/aplicaciones/web_conocimiento/seresvivos/r4_veg_talofitas.htm" TargetMode="External"/><Relationship Id="rId12" Type="http://schemas.openxmlformats.org/officeDocument/2006/relationships/image" Target="../media/image34.png"/><Relationship Id="rId2" Type="http://schemas.openxmlformats.org/officeDocument/2006/relationships/hyperlink" Target="http://www.educa.jcyl.es/educacyl/cm/gallery/Recursos%20Infinity/aplicaciones/web_conocimiento/seresvivos/r3_hongos_leva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duca.jcyl.es/educacyl/cm/gallery/Recursos%20Infinity/aplicaciones/web_conocimiento/seresvivos/r4_veg_protofitas.htm" TargetMode="External"/><Relationship Id="rId11" Type="http://schemas.openxmlformats.org/officeDocument/2006/relationships/image" Target="../media/image33.png"/><Relationship Id="rId5" Type="http://schemas.openxmlformats.org/officeDocument/2006/relationships/hyperlink" Target="http://www.educa.jcyl.es/educacyl/cm/gallery/Recursos%20Infinity/aplicaciones/web_conocimiento/seresvivos/r3_hongos_liquen.htm" TargetMode="External"/><Relationship Id="rId15" Type="http://schemas.openxmlformats.org/officeDocument/2006/relationships/image" Target="../media/image37.png"/><Relationship Id="rId10" Type="http://schemas.openxmlformats.org/officeDocument/2006/relationships/hyperlink" Target="http://www.educa.jcyl.es/educacyl/cm/gallery/Recursos%20Infinity/aplicaciones/web_conocimiento/seresvivos/r5_anim_invertebrados.htm" TargetMode="External"/><Relationship Id="rId4" Type="http://schemas.openxmlformats.org/officeDocument/2006/relationships/hyperlink" Target="http://www.educa.jcyl.es/educacyl/cm/gallery/Recursos%20Infinity/aplicaciones/web_conocimiento/seresvivos/r3_hongos_setas.htm" TargetMode="External"/><Relationship Id="rId9" Type="http://schemas.openxmlformats.org/officeDocument/2006/relationships/hyperlink" Target="http://www.educa.jcyl.es/educacyl/cm/gallery/Recursos%20Infinity/aplicaciones/web_conocimiento/seresvivos/r5_anim_vertebrados.htm" TargetMode="External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arrameda.com.ar/biologia/los-cinco-reinos-vivos.htm" TargetMode="External"/><Relationship Id="rId2" Type="http://schemas.openxmlformats.org/officeDocument/2006/relationships/hyperlink" Target="http://es.scribd.com/doc/7514049/Los-Cinco-Reinos-de-La-Naturalez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75856" y="260648"/>
            <a:ext cx="2952328" cy="490066"/>
          </a:xfrm>
        </p:spPr>
        <p:txBody>
          <a:bodyPr>
            <a:normAutofit fontScale="90000"/>
          </a:bodyPr>
          <a:lstStyle/>
          <a:p>
            <a:r>
              <a:rPr lang="es-CO" sz="2800" dirty="0" smtClean="0"/>
              <a:t>ESTÁNDARE</a:t>
            </a:r>
            <a:r>
              <a:rPr lang="es-CO" sz="3100" dirty="0" smtClean="0"/>
              <a:t>S</a:t>
            </a:r>
            <a:endParaRPr lang="es-CO" sz="31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587130"/>
              </p:ext>
            </p:extLst>
          </p:nvPr>
        </p:nvGraphicFramePr>
        <p:xfrm>
          <a:off x="323528" y="856456"/>
          <a:ext cx="8424936" cy="5020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700300"/>
                <a:gridCol w="2268252"/>
                <a:gridCol w="1944216"/>
              </a:tblGrid>
              <a:tr h="5020816">
                <a:tc>
                  <a:txBody>
                    <a:bodyPr/>
                    <a:lstStyle/>
                    <a:p>
                      <a:r>
                        <a:rPr lang="es-CO" sz="3200" b="1" dirty="0" smtClean="0">
                          <a:solidFill>
                            <a:schemeClr val="tx1"/>
                          </a:solidFill>
                        </a:rPr>
                        <a:t>LOS REINOS DE LA NATURALEZA</a:t>
                      </a:r>
                      <a:endParaRPr lang="es-CO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CO" sz="2800" b="0" dirty="0" smtClean="0">
                          <a:solidFill>
                            <a:schemeClr val="tx1"/>
                          </a:solidFill>
                        </a:rPr>
                        <a:t>Reino mónera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CO" sz="2800" b="0" dirty="0" smtClean="0">
                          <a:solidFill>
                            <a:schemeClr val="tx1"/>
                          </a:solidFill>
                        </a:rPr>
                        <a:t>Reino Protista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s-CO" sz="2800" b="0" dirty="0" smtClean="0">
                          <a:solidFill>
                            <a:schemeClr val="tx1"/>
                          </a:solidFill>
                        </a:rPr>
                        <a:t>Reino de los hongos</a:t>
                      </a:r>
                    </a:p>
                    <a:p>
                      <a:endParaRPr lang="es-CO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800" b="0" dirty="0" smtClean="0">
                          <a:solidFill>
                            <a:schemeClr val="tx1"/>
                          </a:solidFill>
                        </a:rPr>
                        <a:t>Clasifico organismos en</a:t>
                      </a:r>
                      <a:r>
                        <a:rPr lang="es-CO" sz="2800" b="0" baseline="0" dirty="0" smtClean="0">
                          <a:solidFill>
                            <a:schemeClr val="tx1"/>
                          </a:solidFill>
                        </a:rPr>
                        <a:t> grupos taxonómicos de acuerdo con las características de sus células (</a:t>
                      </a:r>
                      <a:r>
                        <a:rPr lang="es-CO" sz="2800" b="0" baseline="0" dirty="0" err="1" smtClean="0">
                          <a:solidFill>
                            <a:schemeClr val="tx1"/>
                          </a:solidFill>
                        </a:rPr>
                        <a:t>eucarióticas</a:t>
                      </a:r>
                      <a:r>
                        <a:rPr lang="es-CO" sz="2800" b="0" baseline="0" dirty="0" smtClean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es-CO" sz="2800" b="0" baseline="0" dirty="0" err="1" smtClean="0">
                          <a:solidFill>
                            <a:schemeClr val="tx1"/>
                          </a:solidFill>
                        </a:rPr>
                        <a:t>procarióticas</a:t>
                      </a:r>
                      <a:r>
                        <a:rPr lang="es-CO" sz="2800" b="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s-CO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800" b="0" dirty="0" smtClean="0">
                          <a:solidFill>
                            <a:schemeClr val="tx1"/>
                          </a:solidFill>
                        </a:rPr>
                        <a:t>Clasifica</a:t>
                      </a:r>
                      <a:r>
                        <a:rPr lang="es-CO" sz="2800" b="0" baseline="0" dirty="0" smtClean="0">
                          <a:solidFill>
                            <a:schemeClr val="tx1"/>
                          </a:solidFill>
                        </a:rPr>
                        <a:t> organismos en grupos taxonómicos de acuerdo con las características de sus células</a:t>
                      </a:r>
                      <a:endParaRPr lang="es-CO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19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0766" y="116633"/>
            <a:ext cx="6430752" cy="1080120"/>
          </a:xfrm>
        </p:spPr>
        <p:txBody>
          <a:bodyPr>
            <a:noAutofit/>
          </a:bodyPr>
          <a:lstStyle/>
          <a:p>
            <a:r>
              <a:rPr lang="es-CO" sz="4800" dirty="0" smtClean="0">
                <a:solidFill>
                  <a:srgbClr val="00B0F0"/>
                </a:solidFill>
                <a:latin typeface="Bauhaus 93" pitchFamily="82" charset="0"/>
              </a:rPr>
              <a:t>REINO </a:t>
            </a:r>
            <a:r>
              <a:rPr lang="es-CO" sz="4800" dirty="0" smtClean="0">
                <a:solidFill>
                  <a:srgbClr val="00B0F0"/>
                </a:solidFill>
                <a:latin typeface="Bauhaus 93" pitchFamily="82" charset="0"/>
              </a:rPr>
              <a:t>VEGETAL</a:t>
            </a:r>
            <a:endParaRPr lang="es-CO" sz="4800" dirty="0">
              <a:solidFill>
                <a:srgbClr val="00B0F0"/>
              </a:solidFill>
              <a:latin typeface="Bauhaus 93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1268760"/>
            <a:ext cx="453650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Está formado por organismos desde muy pocas células hasta árboles de muchos metros de altura. </a:t>
            </a:r>
            <a:r>
              <a:rPr lang="es-CO" dirty="0"/>
              <a:t>agrupa a </a:t>
            </a:r>
            <a:r>
              <a:rPr lang="es-CO" dirty="0" smtClean="0"/>
              <a:t>unas 260.000 especies que </a:t>
            </a:r>
            <a:r>
              <a:rPr lang="es-CO" dirty="0"/>
              <a:t>se encuentran en el </a:t>
            </a:r>
            <a:r>
              <a:rPr lang="es-CO" dirty="0" smtClean="0"/>
              <a:t>medio terrestre </a:t>
            </a:r>
            <a:r>
              <a:rPr lang="es-CO" dirty="0"/>
              <a:t>o acuático</a:t>
            </a:r>
          </a:p>
          <a:p>
            <a:endParaRPr lang="es-CO" dirty="0"/>
          </a:p>
          <a:p>
            <a:r>
              <a:rPr lang="es-CO" dirty="0" smtClean="0"/>
              <a:t>En este reino encontramos:</a:t>
            </a:r>
          </a:p>
          <a:p>
            <a:endParaRPr lang="es-CO" dirty="0" smtClean="0"/>
          </a:p>
          <a:p>
            <a:r>
              <a:rPr lang="es-CO" sz="2800" b="1" dirty="0" smtClean="0"/>
              <a:t>Plantas inferiores</a:t>
            </a:r>
          </a:p>
          <a:p>
            <a:endParaRPr lang="es-CO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 smtClean="0"/>
              <a:t>Talofitas: algas </a:t>
            </a:r>
            <a:r>
              <a:rPr lang="es-CO" dirty="0"/>
              <a:t>más desarrolladas que las </a:t>
            </a:r>
            <a:r>
              <a:rPr lang="es-CO" dirty="0" smtClean="0"/>
              <a:t>protistas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 smtClean="0"/>
              <a:t>Briofitas: musgos </a:t>
            </a:r>
            <a:r>
              <a:rPr lang="es-CO" dirty="0"/>
              <a:t>y </a:t>
            </a:r>
            <a:r>
              <a:rPr lang="es-CO" dirty="0" smtClean="0"/>
              <a:t>hepáticas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 smtClean="0"/>
              <a:t>Pteridofitas: equisetos</a:t>
            </a:r>
            <a:r>
              <a:rPr lang="es-CO" dirty="0"/>
              <a:t>, licopodios y </a:t>
            </a:r>
            <a:r>
              <a:rPr lang="es-CO" dirty="0" smtClean="0"/>
              <a:t>helechos.</a:t>
            </a:r>
          </a:p>
          <a:p>
            <a:pPr marL="285750" indent="-285750">
              <a:buFont typeface="Wingdings" pitchFamily="2" charset="2"/>
              <a:buChar char="ü"/>
            </a:pPr>
            <a:endParaRPr lang="es-CO" dirty="0"/>
          </a:p>
          <a:p>
            <a:endParaRPr lang="es-CO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88" y="1843685"/>
            <a:ext cx="1553101" cy="234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6472790" y="228853"/>
            <a:ext cx="2233108" cy="1471956"/>
            <a:chOff x="5846001" y="228852"/>
            <a:chExt cx="2864817" cy="21431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318" y="228852"/>
              <a:ext cx="2857500" cy="214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5846001" y="228852"/>
              <a:ext cx="12052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400" dirty="0">
                  <a:solidFill>
                    <a:srgbClr val="C00000"/>
                  </a:solidFill>
                </a:rPr>
                <a:t>musgos </a:t>
              </a: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4939680" y="1871464"/>
            <a:ext cx="2129780" cy="1921119"/>
            <a:chOff x="4420942" y="2371977"/>
            <a:chExt cx="2129780" cy="192111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942" y="2371977"/>
              <a:ext cx="2129780" cy="1921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>
              <a:off x="4946677" y="3728864"/>
              <a:ext cx="13750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400" dirty="0">
                  <a:solidFill>
                    <a:srgbClr val="FFFF00"/>
                  </a:solidFill>
                </a:rPr>
                <a:t>hepáticas</a:t>
              </a: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2317340" y="5165635"/>
            <a:ext cx="2207257" cy="1562657"/>
            <a:chOff x="4420942" y="4293096"/>
            <a:chExt cx="2648518" cy="203053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0942" y="4293096"/>
              <a:ext cx="2648518" cy="2030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17 Rectángulo"/>
            <p:cNvSpPr/>
            <p:nvPr/>
          </p:nvSpPr>
          <p:spPr>
            <a:xfrm>
              <a:off x="6009699" y="5818792"/>
              <a:ext cx="8778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400" dirty="0"/>
                <a:t>algas </a:t>
              </a:r>
            </a:p>
          </p:txBody>
        </p:sp>
      </p:grpSp>
      <p:sp>
        <p:nvSpPr>
          <p:cNvPr id="21" name="20 Rectángulo"/>
          <p:cNvSpPr/>
          <p:nvPr/>
        </p:nvSpPr>
        <p:spPr>
          <a:xfrm>
            <a:off x="7453852" y="3658856"/>
            <a:ext cx="1415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equisetos</a:t>
            </a:r>
          </a:p>
        </p:txBody>
      </p:sp>
      <p:grpSp>
        <p:nvGrpSpPr>
          <p:cNvPr id="23" name="22 Grupo"/>
          <p:cNvGrpSpPr/>
          <p:nvPr/>
        </p:nvGrpSpPr>
        <p:grpSpPr>
          <a:xfrm>
            <a:off x="7412288" y="4477308"/>
            <a:ext cx="1558177" cy="2418181"/>
            <a:chOff x="7412288" y="4477308"/>
            <a:chExt cx="1558177" cy="2418181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288" y="4477308"/>
              <a:ext cx="1558177" cy="2077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21 Rectángulo"/>
            <p:cNvSpPr/>
            <p:nvPr/>
          </p:nvSpPr>
          <p:spPr>
            <a:xfrm>
              <a:off x="7570551" y="6433824"/>
              <a:ext cx="12987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400" dirty="0"/>
                <a:t>helechos</a:t>
              </a: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4887337" y="4187988"/>
            <a:ext cx="2491466" cy="1868095"/>
            <a:chOff x="2195736" y="4886902"/>
            <a:chExt cx="2491466" cy="1868095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4886902"/>
              <a:ext cx="2363929" cy="1812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23 Rectángulo"/>
            <p:cNvSpPr/>
            <p:nvPr/>
          </p:nvSpPr>
          <p:spPr>
            <a:xfrm>
              <a:off x="3131840" y="6293332"/>
              <a:ext cx="15553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400" b="1" dirty="0">
                  <a:solidFill>
                    <a:srgbClr val="FFFF00"/>
                  </a:solidFill>
                </a:rPr>
                <a:t>licopodios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245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0766" y="116633"/>
            <a:ext cx="8496944" cy="1080120"/>
          </a:xfrm>
        </p:spPr>
        <p:txBody>
          <a:bodyPr>
            <a:noAutofit/>
          </a:bodyPr>
          <a:lstStyle/>
          <a:p>
            <a:r>
              <a:rPr lang="es-CO" sz="4800" dirty="0" smtClean="0">
                <a:solidFill>
                  <a:srgbClr val="00B0F0"/>
                </a:solidFill>
                <a:latin typeface="Bauhaus 93" pitchFamily="82" charset="0"/>
              </a:rPr>
              <a:t>REINO </a:t>
            </a:r>
            <a:r>
              <a:rPr lang="es-CO" sz="4800" dirty="0" smtClean="0">
                <a:solidFill>
                  <a:srgbClr val="00B0F0"/>
                </a:solidFill>
                <a:latin typeface="Bauhaus 93" pitchFamily="82" charset="0"/>
              </a:rPr>
              <a:t>VEGETAL</a:t>
            </a:r>
            <a:endParaRPr lang="es-CO" sz="4800" dirty="0">
              <a:solidFill>
                <a:srgbClr val="00B0F0"/>
              </a:solidFill>
              <a:latin typeface="Bauhaus 93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1268760"/>
            <a:ext cx="453650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Plantas Superiores</a:t>
            </a:r>
            <a:endParaRPr lang="es-CO" sz="2800" b="1" dirty="0"/>
          </a:p>
          <a:p>
            <a:endParaRPr lang="es-CO" dirty="0" smtClean="0"/>
          </a:p>
          <a:p>
            <a:pPr algn="just"/>
            <a:r>
              <a:rPr lang="es-CO" dirty="0" smtClean="0"/>
              <a:t>Se </a:t>
            </a:r>
            <a:r>
              <a:rPr lang="es-CO" dirty="0"/>
              <a:t>caracterizan por poseer flor y semillas, y se subdividen </a:t>
            </a:r>
            <a:r>
              <a:rPr lang="es-CO" dirty="0" smtClean="0"/>
              <a:t>en:</a:t>
            </a:r>
          </a:p>
          <a:p>
            <a:pPr algn="just"/>
            <a:endParaRPr lang="es-CO" dirty="0" smtClean="0"/>
          </a:p>
          <a:p>
            <a:pPr algn="just"/>
            <a:r>
              <a:rPr lang="es-CO" b="1" dirty="0" smtClean="0"/>
              <a:t>Gimnospermas</a:t>
            </a:r>
            <a:r>
              <a:rPr lang="es-CO" dirty="0"/>
              <a:t>:</a:t>
            </a:r>
            <a:r>
              <a:rPr lang="es-CO" dirty="0" smtClean="0"/>
              <a:t> </a:t>
            </a:r>
            <a:r>
              <a:rPr lang="es-CO" dirty="0"/>
              <a:t>cuyas semillas están al descubierto (pinos, </a:t>
            </a:r>
            <a:r>
              <a:rPr lang="es-CO" dirty="0" smtClean="0"/>
              <a:t>ciprés) </a:t>
            </a:r>
          </a:p>
          <a:p>
            <a:pPr algn="just"/>
            <a:endParaRPr lang="es-CO" dirty="0"/>
          </a:p>
          <a:p>
            <a:pPr algn="just"/>
            <a:r>
              <a:rPr lang="es-CO" b="1" dirty="0" smtClean="0"/>
              <a:t>Angiospermas</a:t>
            </a:r>
            <a:r>
              <a:rPr lang="es-CO" dirty="0"/>
              <a:t>:</a:t>
            </a:r>
            <a:r>
              <a:rPr lang="es-CO" dirty="0" smtClean="0"/>
              <a:t> </a:t>
            </a:r>
            <a:r>
              <a:rPr lang="es-CO" dirty="0"/>
              <a:t>cuyas semillas están protegidas dentro de los frutos </a:t>
            </a:r>
            <a:r>
              <a:rPr lang="es-CO" dirty="0" smtClean="0"/>
              <a:t>(mango, naranja). Estas están por todo </a:t>
            </a:r>
            <a:r>
              <a:rPr lang="es-CO" dirty="0"/>
              <a:t>el planeta </a:t>
            </a:r>
            <a:r>
              <a:rPr lang="es-CO" dirty="0" smtClean="0"/>
              <a:t>y constituyen </a:t>
            </a:r>
            <a:r>
              <a:rPr lang="es-CO" dirty="0"/>
              <a:t>la subdivisión más evolucionada y numerosa del reino vegetal, desde la flor más simple hasta la más compleja y colorida.</a:t>
            </a:r>
            <a:endParaRPr lang="es-CO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4372508"/>
            <a:ext cx="21621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89218"/>
            <a:ext cx="2380903" cy="208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930785"/>
            <a:ext cx="2265810" cy="169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28" y="692696"/>
            <a:ext cx="1889567" cy="17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13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0766" y="116633"/>
            <a:ext cx="8496944" cy="1080120"/>
          </a:xfrm>
        </p:spPr>
        <p:txBody>
          <a:bodyPr>
            <a:noAutofit/>
          </a:bodyPr>
          <a:lstStyle/>
          <a:p>
            <a:r>
              <a:rPr lang="es-CO" sz="4800" dirty="0" smtClean="0">
                <a:solidFill>
                  <a:srgbClr val="00B0F0"/>
                </a:solidFill>
                <a:latin typeface="Bauhaus 93" pitchFamily="82" charset="0"/>
              </a:rPr>
              <a:t>REINO </a:t>
            </a:r>
            <a:r>
              <a:rPr lang="es-CO" sz="4800" dirty="0" smtClean="0">
                <a:solidFill>
                  <a:srgbClr val="00B0F0"/>
                </a:solidFill>
                <a:latin typeface="Bauhaus 93" pitchFamily="82" charset="0"/>
              </a:rPr>
              <a:t>HONGO</a:t>
            </a:r>
            <a:endParaRPr lang="es-CO" sz="4800" dirty="0">
              <a:solidFill>
                <a:srgbClr val="00B0F0"/>
              </a:solidFill>
              <a:latin typeface="Bauhaus 93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78036" y="1268760"/>
            <a:ext cx="87849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No son plantas, porque no pueden fabricar su propio </a:t>
            </a:r>
            <a:r>
              <a:rPr lang="es-CO" dirty="0" smtClean="0"/>
              <a:t>alimento, o sea que son </a:t>
            </a:r>
            <a:r>
              <a:rPr lang="es-CO" dirty="0"/>
              <a:t>organismos heterótrofos</a:t>
            </a:r>
            <a:r>
              <a:rPr lang="es-CO" dirty="0" smtClean="0"/>
              <a:t>, </a:t>
            </a:r>
            <a:r>
              <a:rPr lang="es-CO" dirty="0"/>
              <a:t>por </a:t>
            </a:r>
            <a:r>
              <a:rPr lang="es-CO" dirty="0"/>
              <a:t>eso deben nutrirse de sustancias elaboradas por otros seres </a:t>
            </a:r>
            <a:r>
              <a:rPr lang="es-CO" dirty="0" smtClean="0"/>
              <a:t>vivientes. </a:t>
            </a:r>
            <a:r>
              <a:rPr lang="es-CO" dirty="0"/>
              <a:t>Se alimentan de restos de otros seres vivos, animales y </a:t>
            </a:r>
            <a:r>
              <a:rPr lang="es-CO" dirty="0" smtClean="0"/>
              <a:t>plantas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Algunas </a:t>
            </a:r>
            <a:r>
              <a:rPr lang="es-CO" dirty="0"/>
              <a:t>setas como el champiñón o el níscalo, son comestibles, pero otras son muy </a:t>
            </a:r>
            <a:r>
              <a:rPr lang="es-CO" dirty="0" smtClean="0"/>
              <a:t>venenosas.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En </a:t>
            </a:r>
            <a:r>
              <a:rPr lang="es-CO" dirty="0"/>
              <a:t>estos están:</a:t>
            </a:r>
          </a:p>
          <a:p>
            <a:pPr algn="just"/>
            <a:r>
              <a:rPr lang="es-CO" dirty="0"/>
              <a:t>Levaduras</a:t>
            </a:r>
          </a:p>
          <a:p>
            <a:pPr algn="just"/>
            <a:r>
              <a:rPr lang="es-CO" dirty="0"/>
              <a:t>Mohos</a:t>
            </a:r>
          </a:p>
          <a:p>
            <a:pPr algn="just"/>
            <a:r>
              <a:rPr lang="es-CO" dirty="0"/>
              <a:t>Setas</a:t>
            </a:r>
          </a:p>
          <a:p>
            <a:pPr algn="just"/>
            <a:r>
              <a:rPr lang="es-CO" dirty="0"/>
              <a:t>líquenes</a:t>
            </a:r>
            <a:endParaRPr lang="es-CO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5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5"/>
                <a:cs typeface="Arial" pitchFamily="34" charset="0"/>
              </a:rPr>
              <a:t>Se les considera como un reino aparte</a:t>
            </a:r>
            <a:endParaRPr kumimoji="0" lang="es-CO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roxima No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5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4"/>
                <a:cs typeface="Arial" pitchFamily="34" charset="0"/>
              </a:rPr>
              <a:t>.También pueden ser considerados</a:t>
            </a:r>
            <a:endParaRPr kumimoji="0" lang="es-CO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roxima No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5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5"/>
                <a:cs typeface="Arial" pitchFamily="34" charset="0"/>
              </a:rPr>
              <a:t>unintermedio entre plantas y animales.</a:t>
            </a:r>
            <a:endParaRPr kumimoji="0" lang="es-CO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roxima No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5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5"/>
                <a:cs typeface="Arial" pitchFamily="34" charset="0"/>
                <a:hlinkClick r:id="rId2"/>
              </a:rPr>
              <a:t>LEVADURAS</a:t>
            </a:r>
            <a:r>
              <a:rPr kumimoji="0" lang="es-CO" sz="5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5"/>
                <a:cs typeface="Arial" pitchFamily="34" charset="0"/>
                <a:hlinkClick r:id="rId3"/>
              </a:rPr>
              <a:t>MOHOS</a:t>
            </a:r>
            <a:r>
              <a:rPr kumimoji="0" lang="es-CO" sz="5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5"/>
                <a:cs typeface="Arial" pitchFamily="34" charset="0"/>
                <a:hlinkClick r:id="rId4"/>
              </a:rPr>
              <a:t>SETAS</a:t>
            </a:r>
            <a:r>
              <a:rPr kumimoji="0" lang="es-CO" sz="5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5"/>
                <a:cs typeface="Arial" pitchFamily="34" charset="0"/>
                <a:hlinkClick r:id="rId5"/>
              </a:rPr>
              <a:t>LÍQUENES</a:t>
            </a:r>
            <a:endParaRPr kumimoji="0" lang="es-CO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roxima No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6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2"/>
                <a:cs typeface="Arial" pitchFamily="34" charset="0"/>
              </a:rPr>
              <a:t>REINO DE LOS VEGETALES</a:t>
            </a:r>
            <a:endParaRPr kumimoji="0" lang="es-CO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roxima No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6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ff3"/>
                <a:cs typeface="Arial" pitchFamily="34" charset="0"/>
              </a:rPr>
              <a:t>LOS VEGETALES</a:t>
            </a:r>
            <a:endParaRPr kumimoji="0" lang="es-CO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roxima No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5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5"/>
                <a:cs typeface="Arial" pitchFamily="34" charset="0"/>
              </a:rPr>
              <a:t>El Reino Vegetal</a:t>
            </a:r>
            <a:endParaRPr kumimoji="0" lang="es-CO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roxima No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5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4"/>
                <a:cs typeface="Arial" pitchFamily="34" charset="0"/>
              </a:rPr>
              <a:t>agrupa a unas</a:t>
            </a:r>
            <a:endParaRPr kumimoji="0" lang="es-CO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roxima No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5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5"/>
                <a:cs typeface="Arial" pitchFamily="34" charset="0"/>
              </a:rPr>
              <a:t>260.000especies</a:t>
            </a:r>
            <a:endParaRPr kumimoji="0" lang="es-CO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roxima No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5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4"/>
                <a:cs typeface="Arial" pitchFamily="34" charset="0"/>
              </a:rPr>
              <a:t>que se encuentran en el medioterrestre o acuático. Está dividido en 3grandes grupos:</a:t>
            </a:r>
            <a:endParaRPr kumimoji="0" lang="es-CO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roxima No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5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5"/>
                <a:cs typeface="Arial" pitchFamily="34" charset="0"/>
                <a:hlinkClick r:id="rId6"/>
              </a:rPr>
              <a:t>PROTOFITAS</a:t>
            </a:r>
            <a:r>
              <a:rPr kumimoji="0" lang="es-CO" sz="5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5"/>
                <a:cs typeface="Arial" pitchFamily="34" charset="0"/>
                <a:hlinkClick r:id="rId7"/>
              </a:rPr>
              <a:t>TALOFITAS</a:t>
            </a:r>
            <a:r>
              <a:rPr kumimoji="0" lang="es-CO" sz="5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5"/>
                <a:cs typeface="Arial" pitchFamily="34" charset="0"/>
                <a:hlinkClick r:id="rId8"/>
              </a:rPr>
              <a:t>CORMOFITAS</a:t>
            </a:r>
            <a:endParaRPr kumimoji="0" lang="es-CO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roxima No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6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2"/>
                <a:cs typeface="Arial" pitchFamily="34" charset="0"/>
              </a:rPr>
              <a:t>REINO ANIMAL</a:t>
            </a:r>
            <a:endParaRPr kumimoji="0" lang="es-CO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roxima No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6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ff3"/>
                <a:cs typeface="Arial" pitchFamily="34" charset="0"/>
              </a:rPr>
              <a:t>LOS ANIMALES</a:t>
            </a:r>
            <a:endParaRPr kumimoji="0" lang="es-CO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roxima No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5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4"/>
                <a:cs typeface="Arial" pitchFamily="34" charset="0"/>
              </a:rPr>
              <a:t>El Reino animal tiene una</a:t>
            </a:r>
            <a:endParaRPr kumimoji="0" lang="es-CO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roxima No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5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5"/>
                <a:cs typeface="Arial" pitchFamily="34" charset="0"/>
              </a:rPr>
              <a:t>primeraclasificación</a:t>
            </a:r>
            <a:endParaRPr kumimoji="0" lang="es-CO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roxima No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5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4"/>
                <a:cs typeface="Arial" pitchFamily="34" charset="0"/>
              </a:rPr>
              <a:t>en:</a:t>
            </a:r>
            <a:endParaRPr kumimoji="0" lang="es-CO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roxima No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5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5"/>
                <a:cs typeface="Arial" pitchFamily="34" charset="0"/>
                <a:hlinkClick r:id="rId9"/>
              </a:rPr>
              <a:t>VERTEBRADOS</a:t>
            </a:r>
            <a:r>
              <a:rPr kumimoji="0" lang="es-CO" sz="5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5"/>
                <a:cs typeface="Arial" pitchFamily="34" charset="0"/>
                <a:hlinkClick r:id="rId10"/>
              </a:rPr>
              <a:t>INVERTEBRADOS</a:t>
            </a:r>
            <a:endParaRPr kumimoji="0" lang="es-CO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roxima Nov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6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f2"/>
                <a:cs typeface="Arial" pitchFamily="34" charset="0"/>
              </a:rPr>
              <a:t>NOTA:Haciendo un clic en cada una de las flechas ud., se informará mas de cada palabra quedice incluyendo sus dibujos.</a:t>
            </a:r>
            <a:endParaRPr kumimoji="0" lang="es-C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roxima Nova"/>
                <a:cs typeface="Arial" pitchFamily="34" charset="0"/>
              </a:rPr>
              <a:t>  </a:t>
            </a:r>
            <a:r>
              <a:rPr kumimoji="0" lang="es-CO" sz="53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roxima Nova"/>
                <a:cs typeface="Arial" pitchFamily="34" charset="0"/>
              </a:rPr>
              <a:t> </a:t>
            </a:r>
            <a:r>
              <a:rPr kumimoji="0" lang="es-CO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roxima Nova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0" lang="es-CO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roxima Nova"/>
                <a:cs typeface="Arial" pitchFamily="34" charset="0"/>
              </a:rPr>
              <a:t/>
            </a:r>
            <a:br>
              <a:rPr kumimoji="0" lang="es-CO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roxima Nova"/>
                <a:cs typeface="Arial" pitchFamily="34" charset="0"/>
              </a:rPr>
            </a:br>
            <a:endParaRPr kumimoji="0" lang="es-CO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Proxima Nova"/>
              <a:cs typeface="Arial" pitchFamily="34" charset="0"/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71" y="3802436"/>
            <a:ext cx="18954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3959446" y="2780928"/>
            <a:ext cx="2775498" cy="1514475"/>
            <a:chOff x="4067944" y="2923871"/>
            <a:chExt cx="2775498" cy="1514475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2923871"/>
              <a:ext cx="2667000" cy="151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6 Rectángulo"/>
            <p:cNvSpPr/>
            <p:nvPr/>
          </p:nvSpPr>
          <p:spPr>
            <a:xfrm>
              <a:off x="5401444" y="3933056"/>
              <a:ext cx="14419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400" dirty="0"/>
                <a:t>Levaduras</a:t>
              </a: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3239269" y="4532576"/>
            <a:ext cx="2162175" cy="2162175"/>
            <a:chOff x="3239269" y="4532576"/>
            <a:chExt cx="2162175" cy="2162175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269" y="4532576"/>
              <a:ext cx="2162175" cy="2162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7 Rectángulo"/>
            <p:cNvSpPr/>
            <p:nvPr/>
          </p:nvSpPr>
          <p:spPr>
            <a:xfrm>
              <a:off x="4143776" y="4854351"/>
              <a:ext cx="10534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400" dirty="0">
                  <a:solidFill>
                    <a:srgbClr val="FFFF00"/>
                  </a:solidFill>
                </a:rPr>
                <a:t>Mohos</a:t>
              </a: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5616578" y="2780928"/>
            <a:ext cx="3460697" cy="3994313"/>
            <a:chOff x="5616578" y="2780928"/>
            <a:chExt cx="3460697" cy="3994313"/>
          </a:xfrm>
        </p:grpSpPr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578" y="4935156"/>
              <a:ext cx="2616235" cy="1840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672" y="2780928"/>
              <a:ext cx="1927895" cy="2304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9 Rectángulo"/>
            <p:cNvSpPr/>
            <p:nvPr/>
          </p:nvSpPr>
          <p:spPr>
            <a:xfrm>
              <a:off x="8232813" y="5298787"/>
              <a:ext cx="8444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400" dirty="0"/>
                <a:t>Setas</a:t>
              </a: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48081" y="6233086"/>
            <a:ext cx="1265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/>
              <a:t>líquenes</a:t>
            </a:r>
          </a:p>
        </p:txBody>
      </p:sp>
    </p:spTree>
    <p:extLst>
      <p:ext uri="{BB962C8B-B14F-4D97-AF65-F5344CB8AC3E}">
        <p14:creationId xmlns:p14="http://schemas.microsoft.com/office/powerpoint/2010/main" val="284390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Cybergrafía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>
                <a:hlinkClick r:id="rId2"/>
              </a:rPr>
              <a:t>http://</a:t>
            </a:r>
            <a:r>
              <a:rPr lang="es-CO" dirty="0" smtClean="0">
                <a:hlinkClick r:id="rId2"/>
              </a:rPr>
              <a:t>es.scribd.com/doc/7514049/Los-Cinco-Reinos-de-La-Naturaleza</a:t>
            </a:r>
            <a:endParaRPr lang="es-CO" dirty="0" smtClean="0"/>
          </a:p>
          <a:p>
            <a:r>
              <a:rPr lang="es-CO" dirty="0">
                <a:hlinkClick r:id="rId3"/>
              </a:rPr>
              <a:t>http://barrameda.com.ar/biologia/los-cinco-reinos-vivos.htm</a:t>
            </a: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67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0766" y="116633"/>
            <a:ext cx="8496944" cy="1080120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Bauhaus 93" pitchFamily="82" charset="0"/>
              </a:rPr>
              <a:t>LOS REINOS DE LA NATURALEZA</a:t>
            </a:r>
            <a:endParaRPr lang="es-CO" sz="4800" dirty="0">
              <a:latin typeface="Bauhaus 93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1" y="1484784"/>
            <a:ext cx="4608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Hay muchos seres vivos con los que </a:t>
            </a:r>
            <a:r>
              <a:rPr lang="es-CO" sz="2800" dirty="0" smtClean="0"/>
              <a:t>convivimos </a:t>
            </a:r>
            <a:r>
              <a:rPr lang="es-CO" sz="2800" dirty="0"/>
              <a:t>y </a:t>
            </a:r>
            <a:r>
              <a:rPr lang="es-CO" sz="2800" dirty="0" smtClean="0"/>
              <a:t>conocemos </a:t>
            </a:r>
            <a:r>
              <a:rPr lang="es-CO" sz="2800" dirty="0"/>
              <a:t>muy bien: </a:t>
            </a:r>
            <a:r>
              <a:rPr lang="es-CO" sz="2800" dirty="0" smtClean="0"/>
              <a:t>El perro</a:t>
            </a:r>
            <a:r>
              <a:rPr lang="es-CO" sz="2800" dirty="0"/>
              <a:t>, </a:t>
            </a:r>
            <a:r>
              <a:rPr lang="es-CO" sz="2800" dirty="0" smtClean="0"/>
              <a:t>el canario</a:t>
            </a:r>
            <a:r>
              <a:rPr lang="es-CO" sz="2800" dirty="0"/>
              <a:t>, </a:t>
            </a:r>
            <a:r>
              <a:rPr lang="es-CO" sz="2800" dirty="0" smtClean="0"/>
              <a:t>nuestros padres</a:t>
            </a:r>
            <a:r>
              <a:rPr lang="es-CO" sz="2800" dirty="0"/>
              <a:t>, </a:t>
            </a:r>
            <a:r>
              <a:rPr lang="es-CO" sz="2800" dirty="0" smtClean="0"/>
              <a:t>los profesores</a:t>
            </a:r>
            <a:r>
              <a:rPr lang="es-CO" sz="2800" dirty="0"/>
              <a:t>, las </a:t>
            </a:r>
            <a:r>
              <a:rPr lang="es-CO" sz="2800" dirty="0" smtClean="0"/>
              <a:t>plantas. Pero </a:t>
            </a:r>
            <a:r>
              <a:rPr lang="es-CO" sz="2800" dirty="0"/>
              <a:t>muchos </a:t>
            </a:r>
            <a:r>
              <a:rPr lang="es-CO" sz="2800" dirty="0" smtClean="0"/>
              <a:t>otros viven </a:t>
            </a:r>
            <a:r>
              <a:rPr lang="es-CO" sz="2800" dirty="0"/>
              <a:t>lejos de </a:t>
            </a:r>
            <a:r>
              <a:rPr lang="es-CO" sz="2800" dirty="0" smtClean="0"/>
              <a:t>nosotros. </a:t>
            </a:r>
            <a:r>
              <a:rPr lang="es-CO" sz="2800" dirty="0"/>
              <a:t>Otros están muy cerca, pero son tan pequeños que no </a:t>
            </a:r>
            <a:r>
              <a:rPr lang="es-CO" sz="2800" dirty="0" smtClean="0"/>
              <a:t>nos damos cuenta </a:t>
            </a:r>
            <a:r>
              <a:rPr lang="es-CO" sz="2800" dirty="0"/>
              <a:t>de que están </a:t>
            </a:r>
            <a:r>
              <a:rPr lang="es-CO" sz="2800" dirty="0" smtClean="0"/>
              <a:t>ahí.</a:t>
            </a:r>
          </a:p>
        </p:txBody>
      </p:sp>
      <p:pic>
        <p:nvPicPr>
          <p:cNvPr id="1028" name="Picture 4" descr="http://ts2.mm.bing.net/th?id=H.4517825595376009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13989"/>
            <a:ext cx="33147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06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0766" y="116633"/>
            <a:ext cx="8496944" cy="1080120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Bauhaus 93" pitchFamily="82" charset="0"/>
              </a:rPr>
              <a:t>LOS REINOS DE LA NATURALEZA</a:t>
            </a:r>
            <a:endParaRPr lang="es-CO" sz="4800" dirty="0">
              <a:latin typeface="Bauhaus 93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76056" y="1268760"/>
            <a:ext cx="35283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/>
              <a:t>Todas </a:t>
            </a:r>
            <a:r>
              <a:rPr lang="es-CO" sz="2800" dirty="0"/>
              <a:t>las formas de vida conocidas se reúnen en grandes grupos, </a:t>
            </a:r>
            <a:r>
              <a:rPr lang="es-CO" sz="2800" dirty="0" smtClean="0"/>
              <a:t>llamados </a:t>
            </a:r>
            <a:r>
              <a:rPr lang="es-CO" sz="2800" b="1" dirty="0">
                <a:solidFill>
                  <a:srgbClr val="FF0000"/>
                </a:solidFill>
              </a:rPr>
              <a:t>Reinos</a:t>
            </a:r>
            <a:r>
              <a:rPr lang="es-CO" sz="2800" dirty="0"/>
              <a:t>. Todos </a:t>
            </a:r>
            <a:r>
              <a:rPr lang="es-CO" sz="2800" dirty="0" smtClean="0"/>
              <a:t>los individuos </a:t>
            </a:r>
            <a:r>
              <a:rPr lang="es-CO" sz="2800" dirty="0"/>
              <a:t>del mismo Reino tienen las características básicas iguales. </a:t>
            </a:r>
            <a:r>
              <a:rPr lang="es-CO" sz="2800" dirty="0" smtClean="0"/>
              <a:t>Estos se agrupan </a:t>
            </a:r>
            <a:r>
              <a:rPr lang="es-CO" sz="2800" dirty="0"/>
              <a:t>en cinco </a:t>
            </a:r>
            <a:r>
              <a:rPr lang="es-CO" sz="2800" dirty="0" smtClean="0"/>
              <a:t>Reinos que son:</a:t>
            </a:r>
            <a:endParaRPr lang="es-CO" dirty="0"/>
          </a:p>
        </p:txBody>
      </p:sp>
      <p:grpSp>
        <p:nvGrpSpPr>
          <p:cNvPr id="5" name="4 Grupo"/>
          <p:cNvGrpSpPr/>
          <p:nvPr/>
        </p:nvGrpSpPr>
        <p:grpSpPr>
          <a:xfrm>
            <a:off x="323528" y="1988840"/>
            <a:ext cx="4572000" cy="3130808"/>
            <a:chOff x="323528" y="1988840"/>
            <a:chExt cx="4572000" cy="3130808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988840"/>
              <a:ext cx="4572000" cy="3038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CuadroTexto"/>
            <p:cNvSpPr txBox="1"/>
            <p:nvPr/>
          </p:nvSpPr>
          <p:spPr>
            <a:xfrm>
              <a:off x="323528" y="4657983"/>
              <a:ext cx="2786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dirty="0" smtClean="0">
                  <a:solidFill>
                    <a:schemeClr val="bg1"/>
                  </a:solidFill>
                </a:rPr>
                <a:t>Rana Toro de la India</a:t>
              </a:r>
              <a:endParaRPr lang="es-CO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241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0766" y="116633"/>
            <a:ext cx="8496944" cy="1080120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Bauhaus 93" pitchFamily="82" charset="0"/>
              </a:rPr>
              <a:t>LOS REINOS DE LA NATURALEZA</a:t>
            </a:r>
            <a:endParaRPr lang="es-CO" sz="4800" dirty="0">
              <a:latin typeface="Bauhaus 93" pitchFamily="82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4253753"/>
              </p:ext>
            </p:extLst>
          </p:nvPr>
        </p:nvGraphicFramePr>
        <p:xfrm>
          <a:off x="187607" y="1196752"/>
          <a:ext cx="89289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6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0766" y="116633"/>
            <a:ext cx="8496944" cy="1080120"/>
          </a:xfrm>
        </p:spPr>
        <p:txBody>
          <a:bodyPr>
            <a:noAutofit/>
          </a:bodyPr>
          <a:lstStyle/>
          <a:p>
            <a:r>
              <a:rPr lang="es-CO" sz="4800" dirty="0" smtClean="0">
                <a:solidFill>
                  <a:srgbClr val="7030A0"/>
                </a:solidFill>
                <a:latin typeface="Bauhaus 93" pitchFamily="82" charset="0"/>
              </a:rPr>
              <a:t>REINO MÓNERA</a:t>
            </a:r>
            <a:endParaRPr lang="es-CO" sz="4800" dirty="0">
              <a:solidFill>
                <a:srgbClr val="7030A0"/>
              </a:solidFill>
              <a:latin typeface="Bauhaus 93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1340768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CO" dirty="0" smtClean="0"/>
              <a:t>Son organismos </a:t>
            </a:r>
            <a:r>
              <a:rPr lang="es-CO" dirty="0"/>
              <a:t>muy </a:t>
            </a:r>
            <a:r>
              <a:rPr lang="es-CO" dirty="0" smtClean="0"/>
              <a:t>pequeños que sólo se </a:t>
            </a:r>
            <a:r>
              <a:rPr lang="es-CO" dirty="0"/>
              <a:t>pueden observar con microscopios </a:t>
            </a:r>
            <a:r>
              <a:rPr lang="es-CO" dirty="0" smtClean="0"/>
              <a:t>muy potentes</a:t>
            </a:r>
            <a:r>
              <a:rPr lang="es-CO" dirty="0"/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 smtClean="0"/>
              <a:t>Son </a:t>
            </a:r>
            <a:r>
              <a:rPr lang="es-CO" dirty="0"/>
              <a:t>Unicelulares </a:t>
            </a:r>
            <a:endParaRPr lang="es-CO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/>
              <a:t>Son Procariotas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 smtClean="0"/>
              <a:t>No poseen núcleo </a:t>
            </a:r>
            <a:r>
              <a:rPr lang="es-CO" dirty="0"/>
              <a:t>bien organizado. </a:t>
            </a:r>
            <a:endParaRPr lang="es-CO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 smtClean="0"/>
              <a:t>No poseen membrana nuclear y el </a:t>
            </a:r>
            <a:r>
              <a:rPr lang="es-CO" dirty="0"/>
              <a:t>material genético (cromosomas</a:t>
            </a:r>
            <a:r>
              <a:rPr lang="es-CO" dirty="0" smtClean="0"/>
              <a:t>) </a:t>
            </a:r>
            <a:r>
              <a:rPr lang="es-CO" dirty="0"/>
              <a:t>se encuentra disperso en el Citoplasma. </a:t>
            </a:r>
            <a:endParaRPr lang="es-CO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 smtClean="0"/>
              <a:t>Muchos de ellos poseen clorofila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 smtClean="0"/>
              <a:t>Entre ellas tenemos: las Cianofíceas (algas verdes azuladas) </a:t>
            </a:r>
            <a:r>
              <a:rPr lang="es-CO" dirty="0"/>
              <a:t>y </a:t>
            </a:r>
            <a:r>
              <a:rPr lang="es-CO" dirty="0" smtClean="0"/>
              <a:t>Bacterias.</a:t>
            </a:r>
            <a:endParaRPr lang="es-CO" dirty="0"/>
          </a:p>
        </p:txBody>
      </p:sp>
      <p:grpSp>
        <p:nvGrpSpPr>
          <p:cNvPr id="6" name="5 Grupo"/>
          <p:cNvGrpSpPr/>
          <p:nvPr/>
        </p:nvGrpSpPr>
        <p:grpSpPr>
          <a:xfrm>
            <a:off x="5292080" y="1181478"/>
            <a:ext cx="3456384" cy="2467614"/>
            <a:chOff x="5076056" y="1181478"/>
            <a:chExt cx="3333750" cy="225962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181478"/>
              <a:ext cx="3333750" cy="2228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CuadroTexto"/>
            <p:cNvSpPr txBox="1"/>
            <p:nvPr/>
          </p:nvSpPr>
          <p:spPr>
            <a:xfrm>
              <a:off x="5944900" y="3040996"/>
              <a:ext cx="2464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000" dirty="0" smtClean="0"/>
                <a:t>Algas verdes Azuladas</a:t>
              </a:r>
              <a:endParaRPr lang="es-CO" sz="2000" dirty="0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4860032" y="3789040"/>
            <a:ext cx="3301224" cy="2376265"/>
            <a:chOff x="3779912" y="3933055"/>
            <a:chExt cx="2861660" cy="214312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3933055"/>
              <a:ext cx="2857500" cy="2143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6 CuadroTexto"/>
            <p:cNvSpPr txBox="1"/>
            <p:nvPr/>
          </p:nvSpPr>
          <p:spPr>
            <a:xfrm>
              <a:off x="5480613" y="3933055"/>
              <a:ext cx="11609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000" b="1" dirty="0" smtClean="0">
                  <a:solidFill>
                    <a:schemeClr val="bg1"/>
                  </a:solidFill>
                </a:rPr>
                <a:t>Bacterias</a:t>
              </a:r>
              <a:endParaRPr lang="es-CO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4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0766" y="116633"/>
            <a:ext cx="8496944" cy="1080120"/>
          </a:xfrm>
        </p:spPr>
        <p:txBody>
          <a:bodyPr>
            <a:noAutofit/>
          </a:bodyPr>
          <a:lstStyle/>
          <a:p>
            <a:r>
              <a:rPr lang="es-CO" sz="4800" dirty="0" smtClean="0">
                <a:solidFill>
                  <a:srgbClr val="FF0000"/>
                </a:solidFill>
                <a:latin typeface="Bauhaus 93" pitchFamily="82" charset="0"/>
              </a:rPr>
              <a:t>REINO PROTISTA</a:t>
            </a:r>
            <a:endParaRPr lang="es-CO" sz="4800" dirty="0">
              <a:solidFill>
                <a:srgbClr val="FF0000"/>
              </a:solidFill>
              <a:latin typeface="Bauhaus 93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44008" y="1268760"/>
            <a:ext cx="39604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CO" dirty="0"/>
              <a:t>Son seres unicelulares Eucariotas porque presentan un núcleo bien organizado con Membrana Nuclear</a:t>
            </a:r>
            <a:r>
              <a:rPr lang="es-CO" dirty="0" smtClean="0"/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 smtClean="0"/>
              <a:t> </a:t>
            </a:r>
            <a:r>
              <a:rPr lang="es-CO" dirty="0"/>
              <a:t>Son Autótrofos, porque realizan Fotosíntesis como las Algas unicelulares, </a:t>
            </a:r>
            <a:endParaRPr lang="es-CO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 smtClean="0"/>
              <a:t>Son heterótrofos </a:t>
            </a:r>
            <a:r>
              <a:rPr lang="es-CO" dirty="0"/>
              <a:t>como los Protozoos </a:t>
            </a:r>
            <a:r>
              <a:rPr lang="es-CO" dirty="0" smtClean="0"/>
              <a:t>que se alimentan de otros.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 smtClean="0"/>
              <a:t>Tienen características </a:t>
            </a:r>
            <a:r>
              <a:rPr lang="es-CO" dirty="0"/>
              <a:t>animales y vegetales porque presentan cloroplastos y tienen </a:t>
            </a:r>
            <a:r>
              <a:rPr lang="es-CO" dirty="0" smtClean="0"/>
              <a:t>flagelos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 smtClean="0"/>
              <a:t>Entre ellos tenemos: La </a:t>
            </a:r>
            <a:r>
              <a:rPr lang="es-CO" dirty="0" err="1" smtClean="0"/>
              <a:t>euglena</a:t>
            </a:r>
            <a:r>
              <a:rPr lang="es-CO" dirty="0" smtClean="0"/>
              <a:t>, la ameba y el paramecio</a:t>
            </a: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1845"/>
            <a:ext cx="2448272" cy="165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87341"/>
            <a:ext cx="221456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478" y="1951819"/>
            <a:ext cx="1454788" cy="282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07742" y="2469177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Ameba</a:t>
            </a:r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314403" y="5613785"/>
            <a:ext cx="116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Paramecio</a:t>
            </a:r>
            <a:endParaRPr lang="es-CO" dirty="0"/>
          </a:p>
        </p:txBody>
      </p:sp>
      <p:sp>
        <p:nvSpPr>
          <p:cNvPr id="8" name="7 CuadroTexto"/>
          <p:cNvSpPr txBox="1"/>
          <p:nvPr/>
        </p:nvSpPr>
        <p:spPr>
          <a:xfrm>
            <a:off x="3452807" y="440266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err="1" smtClean="0"/>
              <a:t>Euglena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71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0766" y="116633"/>
            <a:ext cx="8496944" cy="1080120"/>
          </a:xfrm>
        </p:spPr>
        <p:txBody>
          <a:bodyPr>
            <a:noAutofit/>
          </a:bodyPr>
          <a:lstStyle/>
          <a:p>
            <a:r>
              <a:rPr lang="es-CO" sz="4800" dirty="0" smtClean="0">
                <a:solidFill>
                  <a:schemeClr val="accent3">
                    <a:lumMod val="75000"/>
                  </a:schemeClr>
                </a:solidFill>
                <a:latin typeface="Bauhaus 93" pitchFamily="82" charset="0"/>
              </a:rPr>
              <a:t>REINO ANIMAL</a:t>
            </a:r>
            <a:endParaRPr lang="es-CO" sz="4800" dirty="0">
              <a:solidFill>
                <a:schemeClr val="accent3">
                  <a:lumMod val="75000"/>
                </a:schemeClr>
              </a:solidFill>
              <a:latin typeface="Bauhaus 93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067944" y="1268760"/>
            <a:ext cx="45365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EL reino animalia presentan las siguientes características</a:t>
            </a:r>
            <a:r>
              <a:rPr lang="es-CO" dirty="0" smtClean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/>
              <a:t>Son </a:t>
            </a:r>
            <a:r>
              <a:rPr lang="es-CO" dirty="0"/>
              <a:t>seres vivos </a:t>
            </a:r>
            <a:r>
              <a:rPr lang="es-CO" dirty="0" smtClean="0"/>
              <a:t>pluricelulares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/>
              <a:t>Sus </a:t>
            </a:r>
            <a:r>
              <a:rPr lang="es-CO" dirty="0"/>
              <a:t>células no poseen membrana de celulosa</a:t>
            </a:r>
            <a:r>
              <a:rPr lang="es-CO" dirty="0" smtClean="0"/>
              <a:t>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/>
              <a:t>Son </a:t>
            </a:r>
            <a:r>
              <a:rPr lang="es-CO" dirty="0"/>
              <a:t>heterótrofos, se alimentan de otros seres vivos o de restos de ellos</a:t>
            </a:r>
            <a:r>
              <a:rPr lang="es-CO" dirty="0" smtClean="0"/>
              <a:t>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/>
              <a:t>Se </a:t>
            </a:r>
            <a:r>
              <a:rPr lang="es-CO" dirty="0"/>
              <a:t>reproducen </a:t>
            </a:r>
            <a:r>
              <a:rPr lang="es-CO" dirty="0" smtClean="0"/>
              <a:t>sexualmente a </a:t>
            </a:r>
            <a:r>
              <a:rPr lang="es-CO" dirty="0"/>
              <a:t>partir de un huevo o cigoto</a:t>
            </a:r>
            <a:endParaRPr lang="es-CO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 smtClean="0"/>
              <a:t>Son Eucariotas</a:t>
            </a:r>
            <a:r>
              <a:rPr lang="es-CO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68760"/>
            <a:ext cx="2776288" cy="20795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09" y="3420303"/>
            <a:ext cx="2466975" cy="18478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465313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1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0766" y="116633"/>
            <a:ext cx="8496944" cy="1080120"/>
          </a:xfrm>
        </p:spPr>
        <p:txBody>
          <a:bodyPr>
            <a:noAutofit/>
          </a:bodyPr>
          <a:lstStyle/>
          <a:p>
            <a:r>
              <a:rPr lang="es-CO" sz="4800" dirty="0" smtClean="0">
                <a:solidFill>
                  <a:schemeClr val="accent3">
                    <a:lumMod val="75000"/>
                  </a:schemeClr>
                </a:solidFill>
                <a:latin typeface="Bauhaus 93" pitchFamily="82" charset="0"/>
              </a:rPr>
              <a:t>REINO ANIMAL</a:t>
            </a:r>
            <a:endParaRPr lang="es-CO" sz="4800" dirty="0">
              <a:solidFill>
                <a:schemeClr val="accent3">
                  <a:lumMod val="75000"/>
                </a:schemeClr>
              </a:solidFill>
              <a:latin typeface="Bauhaus 93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067944" y="1268760"/>
            <a:ext cx="45365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Entre estos se </a:t>
            </a:r>
            <a:r>
              <a:rPr lang="es-CO" dirty="0" smtClean="0"/>
              <a:t>encuentran</a:t>
            </a:r>
            <a:r>
              <a:rPr lang="es-CO" dirty="0" smtClean="0"/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los poríferos: esponjas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los cnidarios: medusas</a:t>
            </a:r>
            <a:r>
              <a:rPr lang="es-CO" dirty="0"/>
              <a:t>, hidras y </a:t>
            </a:r>
            <a:r>
              <a:rPr lang="es-CO" dirty="0" smtClean="0"/>
              <a:t>anémonas.</a:t>
            </a:r>
            <a:endParaRPr lang="es-CO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platelmintos : gusanos planos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los moluscos: caracoles</a:t>
            </a:r>
            <a:r>
              <a:rPr lang="es-CO" dirty="0"/>
              <a:t>, </a:t>
            </a:r>
            <a:r>
              <a:rPr lang="es-CO" dirty="0" smtClean="0"/>
              <a:t>calamares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los anélidos: gusanos segmentados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los artrópodos  (animales que tienen un </a:t>
            </a:r>
            <a:r>
              <a:rPr lang="es-CO" dirty="0" err="1" smtClean="0"/>
              <a:t>dermatosqueleto</a:t>
            </a:r>
            <a:r>
              <a:rPr lang="es-CO" dirty="0" smtClean="0"/>
              <a:t>), o sea </a:t>
            </a:r>
            <a:r>
              <a:rPr lang="es-CO" dirty="0" smtClean="0"/>
              <a:t>un </a:t>
            </a:r>
            <a:r>
              <a:rPr lang="es-CO" dirty="0"/>
              <a:t>esqueleto en la parte exterior del </a:t>
            </a:r>
            <a:r>
              <a:rPr lang="es-CO" dirty="0" smtClean="0"/>
              <a:t>cuerpo, un </a:t>
            </a:r>
            <a:r>
              <a:rPr lang="es-CO" dirty="0" smtClean="0"/>
              <a:t>cuerpo dividido </a:t>
            </a:r>
            <a:r>
              <a:rPr lang="es-CO" dirty="0"/>
              <a:t>en partes </a:t>
            </a:r>
            <a:r>
              <a:rPr lang="es-CO" dirty="0" smtClean="0"/>
              <a:t>distintas. En estos están crustáceos</a:t>
            </a:r>
            <a:r>
              <a:rPr lang="es-CO" dirty="0"/>
              <a:t>, arácnidos e </a:t>
            </a:r>
            <a:r>
              <a:rPr lang="es-CO" dirty="0" smtClean="0"/>
              <a:t>insectos.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 </a:t>
            </a:r>
            <a:r>
              <a:rPr lang="es-CO" dirty="0"/>
              <a:t>Los </a:t>
            </a:r>
            <a:r>
              <a:rPr lang="es-CO" dirty="0" smtClean="0"/>
              <a:t>equinodermos: erizos </a:t>
            </a:r>
            <a:r>
              <a:rPr lang="es-CO" dirty="0"/>
              <a:t>y estrellas de </a:t>
            </a:r>
            <a:r>
              <a:rPr lang="es-CO" dirty="0" smtClean="0"/>
              <a:t>mar.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Aves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Reptiles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Peces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Anfibios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797152"/>
            <a:ext cx="2438400" cy="187642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380312" y="6304245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2">
                    <a:lumMod val="75000"/>
                  </a:schemeClr>
                </a:solidFill>
              </a:rPr>
              <a:t>Anélido</a:t>
            </a:r>
            <a:endParaRPr lang="es-CO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475276" y="4797152"/>
            <a:ext cx="2286000" cy="1714500"/>
            <a:chOff x="475276" y="4797152"/>
            <a:chExt cx="2286000" cy="171450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276" y="4797152"/>
              <a:ext cx="2286000" cy="1714500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611560" y="6070074"/>
              <a:ext cx="1382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 err="1" smtClean="0"/>
                <a:t>Plantelminto</a:t>
              </a:r>
              <a:endParaRPr lang="es-CO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391351" y="836712"/>
            <a:ext cx="2369925" cy="1952625"/>
            <a:chOff x="-26775" y="836712"/>
            <a:chExt cx="2369925" cy="1952625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836712"/>
              <a:ext cx="2343150" cy="1952625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-26775" y="2414731"/>
              <a:ext cx="1250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 smtClean="0"/>
                <a:t>Artrópodos</a:t>
              </a:r>
              <a:endParaRPr lang="es-CO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795235" y="2895744"/>
            <a:ext cx="2619375" cy="1743075"/>
            <a:chOff x="795235" y="2895744"/>
            <a:chExt cx="2619375" cy="1743075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5235" y="2895744"/>
              <a:ext cx="2619375" cy="1743075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2343963" y="4245552"/>
              <a:ext cx="985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 smtClean="0"/>
                <a:t>Molusco</a:t>
              </a:r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240151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0766" y="116633"/>
            <a:ext cx="8496944" cy="1080120"/>
          </a:xfrm>
        </p:spPr>
        <p:txBody>
          <a:bodyPr>
            <a:noAutofit/>
          </a:bodyPr>
          <a:lstStyle/>
          <a:p>
            <a:r>
              <a:rPr lang="es-CO" sz="4800" dirty="0" smtClean="0">
                <a:latin typeface="Bauhaus 93" pitchFamily="82" charset="0"/>
              </a:rPr>
              <a:t>      </a:t>
            </a:r>
            <a:r>
              <a:rPr lang="es-CO" sz="4800" dirty="0" smtClean="0">
                <a:solidFill>
                  <a:schemeClr val="accent3">
                    <a:lumMod val="75000"/>
                  </a:schemeClr>
                </a:solidFill>
                <a:latin typeface="Bauhaus 93" pitchFamily="82" charset="0"/>
              </a:rPr>
              <a:t>REINO </a:t>
            </a:r>
            <a:r>
              <a:rPr lang="es-CO" sz="4800" dirty="0" smtClean="0">
                <a:solidFill>
                  <a:schemeClr val="accent3">
                    <a:lumMod val="75000"/>
                  </a:schemeClr>
                </a:solidFill>
                <a:latin typeface="Bauhaus 93" pitchFamily="82" charset="0"/>
              </a:rPr>
              <a:t>ANIMAL</a:t>
            </a:r>
            <a:endParaRPr lang="es-CO" sz="4800" dirty="0">
              <a:solidFill>
                <a:schemeClr val="accent3">
                  <a:lumMod val="75000"/>
                </a:schemeClr>
              </a:solidFill>
              <a:latin typeface="Bauhaus 93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067944" y="1268760"/>
            <a:ext cx="453650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En el reino animal se divide en dos grandes grupos que son:</a:t>
            </a:r>
          </a:p>
          <a:p>
            <a:pPr algn="just"/>
            <a:endParaRPr lang="es-CO" dirty="0"/>
          </a:p>
          <a:p>
            <a:pPr algn="just"/>
            <a:r>
              <a:rPr lang="es-CO" b="1" dirty="0" smtClean="0"/>
              <a:t>1. Vertebrados</a:t>
            </a:r>
          </a:p>
          <a:p>
            <a:pPr algn="just"/>
            <a:r>
              <a:rPr lang="es-CO" dirty="0"/>
              <a:t>Tienen un esqueleto interno con columna vertebral. Usan el aparato locomotor para </a:t>
            </a:r>
            <a:r>
              <a:rPr lang="es-CO" dirty="0" smtClean="0"/>
              <a:t>desplazarse: </a:t>
            </a:r>
          </a:p>
          <a:p>
            <a:pPr algn="just"/>
            <a:r>
              <a:rPr lang="es-CO" dirty="0" smtClean="0"/>
              <a:t>Peces, anfibios, reptiles, aves, mamíferos</a:t>
            </a:r>
          </a:p>
          <a:p>
            <a:pPr algn="just"/>
            <a:endParaRPr lang="es-CO" dirty="0" smtClean="0"/>
          </a:p>
          <a:p>
            <a:pPr algn="just"/>
            <a:r>
              <a:rPr lang="es-CO" b="1" dirty="0" smtClean="0"/>
              <a:t>2. Invertebrados</a:t>
            </a:r>
          </a:p>
          <a:p>
            <a:pPr algn="just"/>
            <a:endParaRPr lang="es-CO" b="1" dirty="0" smtClean="0"/>
          </a:p>
          <a:p>
            <a:pPr algn="just"/>
            <a:r>
              <a:rPr lang="es-CO" dirty="0"/>
              <a:t>No tienen esqueleto interno. Dentro </a:t>
            </a:r>
            <a:r>
              <a:rPr lang="es-CO" dirty="0" smtClean="0"/>
              <a:t>de ello no hay  </a:t>
            </a:r>
            <a:r>
              <a:rPr lang="es-CO" dirty="0"/>
              <a:t>huesos ni columna </a:t>
            </a:r>
            <a:r>
              <a:rPr lang="es-CO" dirty="0" smtClean="0"/>
              <a:t>vertebral, </a:t>
            </a:r>
            <a:r>
              <a:rPr lang="es-CO" dirty="0"/>
              <a:t>aunque pueden tener algunas partes duras (ejemplo la concha de un caracol</a:t>
            </a:r>
            <a:r>
              <a:rPr lang="es-CO" dirty="0" smtClean="0"/>
              <a:t>):</a:t>
            </a:r>
          </a:p>
          <a:p>
            <a:pPr algn="just"/>
            <a:r>
              <a:rPr lang="es-CO" dirty="0" smtClean="0"/>
              <a:t>Artrópodos, equinodermos, gusanos, moluscos, </a:t>
            </a:r>
            <a:r>
              <a:rPr lang="es-CO" dirty="0" err="1"/>
              <a:t>cnidarios</a:t>
            </a:r>
            <a:r>
              <a:rPr lang="es-CO" dirty="0" smtClean="0"/>
              <a:t>, poríferos (animales </a:t>
            </a:r>
            <a:r>
              <a:rPr lang="es-CO" dirty="0"/>
              <a:t>marinos, que viven fijos e inmóviles en </a:t>
            </a:r>
            <a:r>
              <a:rPr lang="es-CO" dirty="0"/>
              <a:t/>
            </a:r>
            <a:br>
              <a:rPr lang="es-CO" dirty="0"/>
            </a:br>
            <a:r>
              <a:rPr lang="es-CO" dirty="0"/>
              <a:t>el fondo del </a:t>
            </a:r>
            <a:r>
              <a:rPr lang="es-CO" dirty="0" smtClean="0"/>
              <a:t>mar).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9263"/>
            <a:ext cx="22860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98" y="5085184"/>
            <a:ext cx="2202714" cy="160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6" y="764704"/>
            <a:ext cx="2799184" cy="197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4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807</Words>
  <Application>Microsoft Office PowerPoint</Application>
  <PresentationFormat>Presentación en pantalla (4:3)</PresentationFormat>
  <Paragraphs>133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ESTÁNDARES</vt:lpstr>
      <vt:lpstr>LOS REINOS DE LA NATURALEZA</vt:lpstr>
      <vt:lpstr>LOS REINOS DE LA NATURALEZA</vt:lpstr>
      <vt:lpstr>LOS REINOS DE LA NATURALEZA</vt:lpstr>
      <vt:lpstr>REINO MÓNERA</vt:lpstr>
      <vt:lpstr>REINO PROTISTA</vt:lpstr>
      <vt:lpstr>REINO ANIMAL</vt:lpstr>
      <vt:lpstr>REINO ANIMAL</vt:lpstr>
      <vt:lpstr>      REINO ANIMAL</vt:lpstr>
      <vt:lpstr>REINO VEGETAL</vt:lpstr>
      <vt:lpstr>REINO VEGETAL</vt:lpstr>
      <vt:lpstr>REINO HONGO</vt:lpstr>
      <vt:lpstr>Cybergrafía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CÉLULA</dc:title>
  <dc:creator>ielebrun</dc:creator>
  <cp:lastModifiedBy>ielebrun</cp:lastModifiedBy>
  <cp:revision>234</cp:revision>
  <dcterms:created xsi:type="dcterms:W3CDTF">2013-05-02T19:13:28Z</dcterms:created>
  <dcterms:modified xsi:type="dcterms:W3CDTF">2013-07-11T22:35:49Z</dcterms:modified>
</cp:coreProperties>
</file>