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7118F9-A338-46BC-905F-3E335A296D95}" type="datetimeFigureOut">
              <a:rPr lang="es-CO" smtClean="0"/>
              <a:pPr/>
              <a:t>12/02/2013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3E7E7B-DA8D-422D-95DF-35E6BBB0BC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emoria_de_acceso_aleatorio" TargetMode="External"/><Relationship Id="rId7" Type="http://schemas.openxmlformats.org/officeDocument/2006/relationships/hyperlink" Target="http://www.arielsixto.com.ar/art.php?pg=art92" TargetMode="External"/><Relationship Id="rId2" Type="http://schemas.openxmlformats.org/officeDocument/2006/relationships/hyperlink" Target="http://es.wikipedia.org/wiki/Memoria_de_to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chardcrebeck.com/cclca/mantenimiento/memoria.html" TargetMode="External"/><Relationship Id="rId5" Type="http://schemas.openxmlformats.org/officeDocument/2006/relationships/hyperlink" Target="http://es.wikipedia.org/wiki/SIPP" TargetMode="External"/><Relationship Id="rId4" Type="http://schemas.openxmlformats.org/officeDocument/2006/relationships/hyperlink" Target="http://es.wikipedia.org/wiki/D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s.wikipedia.org/wiki/CP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s-CO" dirty="0" smtClean="0"/>
              <a:t>MEMORIA RAM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34716">
            <a:off x="3881050" y="1668763"/>
            <a:ext cx="4489593" cy="37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52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Damaris</a:t>
            </a:r>
            <a:r>
              <a:rPr lang="es-CO" dirty="0" smtClean="0"/>
              <a:t> Montoya Ospina</a:t>
            </a:r>
          </a:p>
          <a:p>
            <a:r>
              <a:rPr lang="es-CO" dirty="0" smtClean="0"/>
              <a:t>Media técnica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thumb/2/2b/RAM_1GB_with_cooler.jpg/400px-RAM_1GB_with_coo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176464" cy="1190292"/>
          </a:xfrm>
          <a:prstGeom prst="rect">
            <a:avLst/>
          </a:prstGeom>
          <a:noFill/>
        </p:spPr>
      </p:pic>
      <p:pic>
        <p:nvPicPr>
          <p:cNvPr id="12" name="Picture 4" descr="http://upload.wikimedia.org/wikipedia/commons/thumb/1/18/DDRSDRAM400-1GB.jpg/300px-DDRSDRAM400-1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4032448" cy="981229"/>
          </a:xfrm>
          <a:prstGeom prst="rect">
            <a:avLst/>
          </a:prstGeom>
          <a:noFill/>
        </p:spPr>
      </p:pic>
      <p:pic>
        <p:nvPicPr>
          <p:cNvPr id="23558" name="Picture 6" descr="http://www.juegosdb.com/wp-content/memoria-ddr3-h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680520" cy="3232483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5076056" y="83671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Memoria DDR</a:t>
            </a:r>
            <a:endParaRPr lang="es-CO" sz="3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98884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Memoria DDR2 de 1GB</a:t>
            </a:r>
            <a:endParaRPr lang="es-CO" sz="3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76056" y="443711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Memoria DDR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WEBGRAFÍA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hlinkClick r:id="rId2"/>
              </a:rPr>
              <a:t>http://es.wikipedia.org/wiki/Memoria_de_toros</a:t>
            </a:r>
            <a:endParaRPr lang="es-CO" dirty="0" smtClean="0"/>
          </a:p>
          <a:p>
            <a:r>
              <a:rPr lang="es-CO" dirty="0" smtClean="0">
                <a:hlinkClick r:id="rId3"/>
              </a:rPr>
              <a:t>http://es.wikipedia.org/wiki/Memoria_de_acceso_aleatorio</a:t>
            </a:r>
            <a:r>
              <a:rPr lang="es-CO" dirty="0" smtClean="0"/>
              <a:t> (consultar mas).</a:t>
            </a:r>
          </a:p>
          <a:p>
            <a:r>
              <a:rPr lang="es-CO" dirty="0" smtClean="0">
                <a:hlinkClick r:id="rId4"/>
              </a:rPr>
              <a:t>http://es.wikipedia.org/wiki/DIP</a:t>
            </a:r>
            <a:endParaRPr lang="es-CO" dirty="0" smtClean="0"/>
          </a:p>
          <a:p>
            <a:r>
              <a:rPr lang="es-CO" dirty="0" smtClean="0">
                <a:hlinkClick r:id="rId5"/>
              </a:rPr>
              <a:t>http://es.wikipedia.org/wiki/SIPP</a:t>
            </a:r>
            <a:endParaRPr lang="es-CO" dirty="0" smtClean="0"/>
          </a:p>
          <a:p>
            <a:r>
              <a:rPr lang="es-CO" dirty="0" smtClean="0">
                <a:hlinkClick r:id="rId6"/>
              </a:rPr>
              <a:t>http://www.richardcrebeck.com/cclca/mantenimiento/memoria.html</a:t>
            </a:r>
            <a:endParaRPr lang="es-CO" dirty="0" smtClean="0"/>
          </a:p>
          <a:p>
            <a:r>
              <a:rPr lang="es-CO" dirty="0" smtClean="0">
                <a:hlinkClick r:id="rId7"/>
              </a:rPr>
              <a:t>http://www.arielsixto.com.ar/art.php?pg=art92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RAM</a:t>
            </a:r>
            <a:r>
              <a:rPr lang="es-CO" dirty="0" smtClean="0"/>
              <a:t> (</a:t>
            </a:r>
            <a:r>
              <a:rPr lang="es-CO" i="1" dirty="0" err="1" smtClean="0"/>
              <a:t>Random</a:t>
            </a:r>
            <a:r>
              <a:rPr lang="es-CO" i="1" dirty="0" smtClean="0"/>
              <a:t> Access </a:t>
            </a:r>
            <a:r>
              <a:rPr lang="es-CO" i="1" dirty="0" err="1" smtClean="0"/>
              <a:t>Memory</a:t>
            </a:r>
            <a:r>
              <a:rPr lang="es-CO" i="1" dirty="0" smtClean="0"/>
              <a:t>)</a:t>
            </a:r>
            <a:br>
              <a:rPr lang="es-CO" i="1" dirty="0" smtClean="0"/>
            </a:br>
            <a:r>
              <a:rPr lang="es-CO" b="1" dirty="0" smtClean="0"/>
              <a:t>memoria de acceso aleatorio</a:t>
            </a:r>
            <a:r>
              <a:rPr lang="es-CO" i="1" dirty="0" smtClean="0"/>
              <a:t/>
            </a:r>
            <a:br>
              <a:rPr lang="es-CO" i="1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75240" cy="244827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s-CO" dirty="0" smtClean="0"/>
              <a:t>Es un </a:t>
            </a:r>
            <a:r>
              <a:rPr lang="es-CO" dirty="0"/>
              <a:t>tipo de memoria de </a:t>
            </a:r>
            <a:r>
              <a:rPr lang="es-CO" dirty="0" smtClean="0"/>
              <a:t>computador a </a:t>
            </a:r>
            <a:r>
              <a:rPr lang="es-CO" dirty="0"/>
              <a:t>la que se puede acceder aleatoriamente; es decir, se puede acceder a cualquier byte de memoria sin acceder a los bytes precedentes. </a:t>
            </a:r>
            <a:r>
              <a:rPr lang="es-CO" dirty="0" smtClean="0"/>
              <a:t>Esta es un </a:t>
            </a:r>
            <a:r>
              <a:rPr lang="es-CO" dirty="0" smtClean="0"/>
              <a:t>espacio </a:t>
            </a:r>
            <a:r>
              <a:rPr lang="es-CO" dirty="0" smtClean="0"/>
              <a:t>de trabajo, para la </a:t>
            </a:r>
            <a:r>
              <a:rPr lang="es-CO" dirty="0" smtClean="0">
                <a:hlinkClick r:id="rId2" tooltip="CPU"/>
              </a:rPr>
              <a:t>CPU</a:t>
            </a:r>
            <a:r>
              <a:rPr lang="es-CO" dirty="0" smtClean="0"/>
              <a:t>, donde se graban los resultados inmediatos de las operaciones que se van realizando.</a:t>
            </a:r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71100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es-CO" dirty="0" smtClean="0"/>
              <a:t>Memoria de núcleos magnéticos</a:t>
            </a:r>
            <a:endParaRPr lang="es-C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3933056"/>
            <a:ext cx="41752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1196753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800" dirty="0" smtClean="0"/>
              <a:t> Fue desarrollada en los años 1.949 a 1952.</a:t>
            </a:r>
          </a:p>
          <a:p>
            <a:pPr algn="just">
              <a:buFont typeface="Arial" pitchFamily="34" charset="0"/>
              <a:buChar char="•"/>
            </a:pPr>
            <a:r>
              <a:rPr lang="es-CO" sz="2800" dirty="0" smtClean="0"/>
              <a:t> Se usó en muchos computadores hasta mediados de los años 70. </a:t>
            </a:r>
          </a:p>
          <a:p>
            <a:pPr algn="just">
              <a:buFont typeface="Arial" pitchFamily="34" charset="0"/>
              <a:buChar char="•"/>
            </a:pPr>
            <a:r>
              <a:rPr lang="es-CO" sz="2800" dirty="0" smtClean="0"/>
              <a:t> Era no volátil. </a:t>
            </a:r>
          </a:p>
          <a:p>
            <a:pPr algn="just">
              <a:buFont typeface="Arial" pitchFamily="34" charset="0"/>
              <a:buChar char="•"/>
            </a:pPr>
            <a:r>
              <a:rPr lang="es-CO" sz="2800" dirty="0" smtClean="0"/>
              <a:t> Era una matriz atravesada por hilos X Y, donde la información se almacenaba en cada intersección XY</a:t>
            </a: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Memoria DRAM</a:t>
            </a:r>
            <a:br>
              <a:rPr lang="es-CO" dirty="0" smtClean="0"/>
            </a:br>
            <a:r>
              <a:rPr lang="es-CO" dirty="0" err="1" smtClean="0"/>
              <a:t>Dynamic</a:t>
            </a:r>
            <a:r>
              <a:rPr lang="es-CO" dirty="0" smtClean="0"/>
              <a:t> </a:t>
            </a:r>
            <a:r>
              <a:rPr lang="es-CO" dirty="0" err="1" smtClean="0"/>
              <a:t>Random</a:t>
            </a:r>
            <a:r>
              <a:rPr lang="es-CO" dirty="0" smtClean="0"/>
              <a:t> Access </a:t>
            </a:r>
            <a:r>
              <a:rPr lang="es-CO" dirty="0" err="1" smtClean="0"/>
              <a:t>Memory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781127"/>
          </a:xfrm>
        </p:spPr>
        <p:txBody>
          <a:bodyPr>
            <a:normAutofit/>
          </a:bodyPr>
          <a:lstStyle/>
          <a:p>
            <a:r>
              <a:rPr lang="es-CO" dirty="0" smtClean="0"/>
              <a:t>Creada por Intel en 1970</a:t>
            </a:r>
          </a:p>
          <a:p>
            <a:r>
              <a:rPr lang="es-CO" dirty="0" smtClean="0"/>
              <a:t>La DRAM 1103 fue la primera que fabricaron</a:t>
            </a:r>
          </a:p>
          <a:p>
            <a:r>
              <a:rPr lang="es-CO" dirty="0" smtClean="0"/>
              <a:t>En 1972 fue la más vendida, desplazando la de núcleos magnéticos.</a:t>
            </a:r>
          </a:p>
          <a:p>
            <a:r>
              <a:rPr lang="es-CO" dirty="0" smtClean="0"/>
              <a:t>Capacidad 1KByte.</a:t>
            </a:r>
          </a:p>
          <a:p>
            <a:r>
              <a:rPr lang="es-CO" dirty="0" smtClean="0"/>
              <a:t>En 1973 se fabricaron de 4KByte.</a:t>
            </a:r>
          </a:p>
          <a:p>
            <a:r>
              <a:rPr lang="es-CO" dirty="0" smtClean="0"/>
              <a:t>Venían en formato </a:t>
            </a:r>
            <a:r>
              <a:rPr lang="es-CO" dirty="0" err="1" smtClean="0"/>
              <a:t>DIPn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6922">
            <a:off x="5206327" y="2408471"/>
            <a:ext cx="3356727" cy="223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en-US" b="1" dirty="0" err="1" smtClean="0"/>
              <a:t>DIPn</a:t>
            </a:r>
            <a:r>
              <a:rPr lang="en-US" dirty="0" smtClean="0"/>
              <a:t>, o </a:t>
            </a:r>
            <a:r>
              <a:rPr lang="en-US" b="1" dirty="0" smtClean="0"/>
              <a:t>Dual in-line package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229600" cy="2880320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Es un bloque con dos hileras paralelas de pines,   donde </a:t>
            </a:r>
            <a:r>
              <a:rPr lang="es-CO" i="1" dirty="0" smtClean="0">
                <a:solidFill>
                  <a:srgbClr val="FF0000"/>
                </a:solidFill>
              </a:rPr>
              <a:t>n</a:t>
            </a:r>
            <a:r>
              <a:rPr lang="es-CO" dirty="0" smtClean="0"/>
              <a:t> es el número de pines totales del circuito. La cantidad máxima de pines es de 40.</a:t>
            </a:r>
          </a:p>
          <a:p>
            <a:pPr algn="just"/>
            <a:r>
              <a:rPr lang="es-CO" dirty="0" smtClean="0"/>
              <a:t>Fueron fabricados de: </a:t>
            </a:r>
          </a:p>
          <a:p>
            <a:pPr lvl="1" algn="just"/>
            <a:r>
              <a:rPr lang="es-CO" dirty="0" smtClean="0"/>
              <a:t>64Kbits, (8KB)</a:t>
            </a:r>
          </a:p>
          <a:p>
            <a:pPr lvl="1" algn="just"/>
            <a:r>
              <a:rPr lang="es-CO" dirty="0" smtClean="0"/>
              <a:t>256Kbits y (32KB)</a:t>
            </a:r>
          </a:p>
          <a:p>
            <a:pPr lvl="1" algn="just"/>
            <a:r>
              <a:rPr lang="es-CO" dirty="0" smtClean="0"/>
              <a:t>1Mbits (125KB)</a:t>
            </a:r>
            <a:endParaRPr lang="es-CO" dirty="0"/>
          </a:p>
        </p:txBody>
      </p:sp>
      <p:pic>
        <p:nvPicPr>
          <p:cNvPr id="2050" name="Picture 2" descr="Archivo:Dil 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608512" cy="2127585"/>
          </a:xfrm>
          <a:prstGeom prst="rect">
            <a:avLst/>
          </a:prstGeom>
          <a:noFill/>
        </p:spPr>
      </p:pic>
      <p:pic>
        <p:nvPicPr>
          <p:cNvPr id="2052" name="Picture 4" descr="Archivo:Three IC circuit ch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1633">
            <a:off x="1121622" y="4361053"/>
            <a:ext cx="2619111" cy="196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332657"/>
            <a:ext cx="6779096" cy="1800200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Memoria RAM para un computador VAX a finales de los 70. Los Integrados de memoria están agrupados </a:t>
            </a:r>
            <a:r>
              <a:rPr lang="es-CO" dirty="0" smtClean="0"/>
              <a:t>a la </a:t>
            </a:r>
            <a:r>
              <a:rPr lang="es-CO" dirty="0" smtClean="0"/>
              <a:t>derecha e izquierda </a:t>
            </a:r>
            <a:endParaRPr lang="es-CO" dirty="0"/>
          </a:p>
        </p:txBody>
      </p:sp>
      <p:pic>
        <p:nvPicPr>
          <p:cNvPr id="19458" name="Picture 2" descr="Archivo:4mbramv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6200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Memoria SIPP</a:t>
            </a:r>
            <a:br>
              <a:rPr lang="es-CO" dirty="0" smtClean="0"/>
            </a:br>
            <a:r>
              <a:rPr lang="es-CO" sz="3600" i="1" dirty="0" smtClean="0"/>
              <a:t> Single In-line Pin </a:t>
            </a:r>
            <a:r>
              <a:rPr lang="es-CO" sz="3600" i="1" dirty="0" err="1" smtClean="0"/>
              <a:t>Package</a:t>
            </a:r>
            <a:r>
              <a:rPr lang="es-CO" sz="3600" dirty="0" smtClean="0"/>
              <a:t> </a:t>
            </a:r>
            <a:br>
              <a:rPr lang="es-CO" sz="3600" dirty="0" smtClean="0"/>
            </a:br>
            <a:r>
              <a:rPr lang="es-CO" sz="3600" dirty="0" smtClean="0"/>
              <a:t>(Paquete de Pines en Línea Simple) 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716016" y="1844824"/>
            <a:ext cx="4176464" cy="3600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 smtClean="0"/>
              <a:t>Es un circuito impreso o módulo en los que se montan varios chips de memoria</a:t>
            </a:r>
          </a:p>
          <a:p>
            <a:pPr algn="just"/>
            <a:r>
              <a:rPr lang="es-CO" dirty="0" smtClean="0"/>
              <a:t>Tiene 30 pines, que encajan con las ranuras o bancos de conexión en la </a:t>
            </a:r>
            <a:r>
              <a:rPr lang="es-CO" dirty="0" err="1" smtClean="0"/>
              <a:t>board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 Los módulos eran de 256Kbytes  a 1 Megabytes.</a:t>
            </a:r>
          </a:p>
          <a:p>
            <a:pPr algn="just"/>
            <a:r>
              <a:rPr lang="es-CO" dirty="0" smtClean="0"/>
              <a:t>Usada en </a:t>
            </a:r>
            <a:r>
              <a:rPr lang="es-CO" dirty="0" smtClean="0"/>
              <a:t>computadores </a:t>
            </a:r>
            <a:r>
              <a:rPr lang="es-CO" dirty="0" smtClean="0"/>
              <a:t>286</a:t>
            </a:r>
            <a:endParaRPr lang="es-CO" dirty="0"/>
          </a:p>
        </p:txBody>
      </p:sp>
      <p:pic>
        <p:nvPicPr>
          <p:cNvPr id="20482" name="Picture 2" descr="Archivo:S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2988">
            <a:off x="535466" y="2213463"/>
            <a:ext cx="3771067" cy="28283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661248"/>
            <a:ext cx="5086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1584176"/>
          </a:xfrm>
        </p:spPr>
        <p:txBody>
          <a:bodyPr>
            <a:normAutofit fontScale="90000"/>
          </a:bodyPr>
          <a:lstStyle/>
          <a:p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/>
            </a:r>
            <a:br>
              <a:rPr lang="es-CO" sz="2900" dirty="0" smtClean="0"/>
            </a:br>
            <a:r>
              <a:rPr lang="es-CO" sz="2900" dirty="0" smtClean="0"/>
              <a:t>Memoria SIMM</a:t>
            </a:r>
            <a:br>
              <a:rPr lang="es-CO" sz="2900" dirty="0" smtClean="0"/>
            </a:br>
            <a:r>
              <a:rPr lang="es-CO" sz="2900" dirty="0" smtClean="0"/>
              <a:t>(</a:t>
            </a:r>
            <a:r>
              <a:rPr lang="es-CO" sz="2900" i="1" dirty="0" smtClean="0"/>
              <a:t>Single In-line </a:t>
            </a:r>
            <a:r>
              <a:rPr lang="es-CO" sz="2900" i="1" dirty="0" err="1" smtClean="0"/>
              <a:t>Memory</a:t>
            </a:r>
            <a:r>
              <a:rPr lang="es-CO" sz="2900" i="1" dirty="0" smtClean="0"/>
              <a:t> Module) </a:t>
            </a:r>
            <a:br>
              <a:rPr lang="es-CO" sz="2900" i="1" dirty="0" smtClean="0"/>
            </a:br>
            <a:r>
              <a:rPr lang="es-CO" sz="2900" i="1" dirty="0" smtClean="0"/>
              <a:t>Memoria de un solo lado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3645024"/>
            <a:ext cx="8507288" cy="2808312"/>
          </a:xfrm>
        </p:spPr>
        <p:txBody>
          <a:bodyPr>
            <a:noAutofit/>
          </a:bodyPr>
          <a:lstStyle/>
          <a:p>
            <a:pPr algn="just"/>
            <a:r>
              <a:rPr lang="es-CO" sz="2000" dirty="0" smtClean="0"/>
              <a:t>Módulos de memoria que se insertan en zócalos sobre la </a:t>
            </a:r>
            <a:r>
              <a:rPr lang="es-CO" sz="2000" dirty="0" err="1" smtClean="0"/>
              <a:t>board</a:t>
            </a:r>
            <a:r>
              <a:rPr lang="es-CO" sz="2000" dirty="0" smtClean="0"/>
              <a:t>. </a:t>
            </a:r>
          </a:p>
          <a:p>
            <a:pPr algn="just"/>
            <a:r>
              <a:rPr lang="es-CO" sz="2000" dirty="0" smtClean="0"/>
              <a:t>Los contactos en ambas caras están interconectados.</a:t>
            </a:r>
          </a:p>
          <a:p>
            <a:pPr algn="just"/>
            <a:r>
              <a:rPr lang="es-CO" sz="2000" dirty="0" smtClean="0"/>
              <a:t>Muy populares desde principios de los 80 hasta finales de los 90. </a:t>
            </a:r>
          </a:p>
          <a:p>
            <a:pPr algn="just"/>
            <a:r>
              <a:rPr lang="es-CO" sz="2000" dirty="0" smtClean="0"/>
              <a:t>Venían de 30 pines, con capacidades de </a:t>
            </a:r>
            <a:r>
              <a:rPr lang="nb-NO" sz="2000" dirty="0" smtClean="0"/>
              <a:t>256K, 1MB y 4 MB. (Se requerían 4 módulos). Usados </a:t>
            </a:r>
            <a:r>
              <a:rPr lang="nb-NO" sz="2000" dirty="0" smtClean="0"/>
              <a:t>en computadores </a:t>
            </a:r>
            <a:r>
              <a:rPr lang="nb-NO" sz="2000" dirty="0" smtClean="0"/>
              <a:t>286, 386 y 486</a:t>
            </a:r>
            <a:endParaRPr lang="es-CO" sz="2000" dirty="0" smtClean="0"/>
          </a:p>
          <a:p>
            <a:pPr algn="just"/>
            <a:r>
              <a:rPr lang="es-CO" sz="2000" dirty="0" smtClean="0"/>
              <a:t>Luego salieron de 72 pines con capacidades de 1MB, 4MB, 16MB y 32MB. Se requerían 2 módulos). Usada en </a:t>
            </a:r>
            <a:r>
              <a:rPr lang="es-CO" sz="2000" dirty="0" smtClean="0"/>
              <a:t>computadores 586</a:t>
            </a:r>
            <a:endParaRPr lang="es-CO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752528" cy="224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Memoria</a:t>
            </a:r>
            <a:r>
              <a:rPr lang="en-US" sz="3600" b="1" dirty="0" smtClean="0"/>
              <a:t> SDRAM</a:t>
            </a:r>
            <a:br>
              <a:rPr lang="en-US" sz="3600" b="1" dirty="0" smtClean="0"/>
            </a:br>
            <a:r>
              <a:rPr lang="en-US" sz="3600" b="1" dirty="0" smtClean="0"/>
              <a:t>Synchronous Dynamic Random Access Memory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4680520" cy="4536504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 puede aceptar una nueva instrucción antes de que haya terminado de procesar la anterior.</a:t>
            </a:r>
          </a:p>
          <a:p>
            <a:r>
              <a:rPr lang="es-CO" dirty="0" smtClean="0"/>
              <a:t>Es más rápida y su fabricación es más barata.</a:t>
            </a:r>
          </a:p>
          <a:p>
            <a:r>
              <a:rPr lang="es-CO" dirty="0" smtClean="0"/>
              <a:t>Hay</a:t>
            </a:r>
          </a:p>
          <a:p>
            <a:pPr lvl="1"/>
            <a:r>
              <a:rPr lang="es-CO" dirty="0" smtClean="0"/>
              <a:t>DDR (</a:t>
            </a:r>
            <a:r>
              <a:rPr lang="es-CO" dirty="0" err="1" smtClean="0"/>
              <a:t>Double</a:t>
            </a:r>
            <a:r>
              <a:rPr lang="es-CO" dirty="0" smtClean="0"/>
              <a:t> Data </a:t>
            </a:r>
            <a:r>
              <a:rPr lang="es-CO" dirty="0" err="1" smtClean="0"/>
              <a:t>Rate</a:t>
            </a:r>
            <a:r>
              <a:rPr lang="es-CO" dirty="0" smtClean="0"/>
              <a:t> -  </a:t>
            </a:r>
            <a:r>
              <a:rPr lang="es-CO" i="1" dirty="0" smtClean="0"/>
              <a:t>doble tasa de transferencia de datos). Memoria de doble canal de 256MB hasta 1024MB (1GB). Velocidad de transferencia hasta 3.200Mbits por segundo. </a:t>
            </a:r>
            <a:endParaRPr lang="es-CO" dirty="0" smtClean="0"/>
          </a:p>
          <a:p>
            <a:pPr lvl="1"/>
            <a:r>
              <a:rPr lang="es-CO" dirty="0" smtClean="0"/>
              <a:t>DDR2. Desde 512MB hasta 2048MG (2GB)</a:t>
            </a:r>
          </a:p>
          <a:p>
            <a:pPr lvl="1"/>
            <a:r>
              <a:rPr lang="es-CO" dirty="0" smtClean="0"/>
              <a:t>DDR3. Desde 1GB hasta 16 GB</a:t>
            </a:r>
          </a:p>
          <a:p>
            <a:pPr lvl="1"/>
            <a:r>
              <a:rPr lang="es-CO" dirty="0" smtClean="0"/>
              <a:t>DDR5. Usada en tarjetas de video.</a:t>
            </a:r>
          </a:p>
        </p:txBody>
      </p:sp>
      <p:pic>
        <p:nvPicPr>
          <p:cNvPr id="5" name="Picture 2" descr="Archivo:Desktop DDR Memory Comparis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19834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253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MEMORIA RAM</vt:lpstr>
      <vt:lpstr> RAM (Random Access Memory) memoria de acceso aleatorio </vt:lpstr>
      <vt:lpstr>Memoria de núcleos magnéticos</vt:lpstr>
      <vt:lpstr> Memoria DRAM Dynamic Random Access Memory </vt:lpstr>
      <vt:lpstr>DIPn, o Dual in-line package</vt:lpstr>
      <vt:lpstr>Presentación de PowerPoint</vt:lpstr>
      <vt:lpstr>Memoria SIPP  Single In-line Pin Package  (Paquete de Pines en Línea Simple) </vt:lpstr>
      <vt:lpstr>      Memoria SIMM (Single In-line Memory Module)  Memoria de un solo lado </vt:lpstr>
      <vt:lpstr>Memoria SDRAM Synchronous Dynamic Random Access Memory</vt:lpstr>
      <vt:lpstr>Presentación de PowerPoint</vt:lpstr>
      <vt:lpstr>WEBGRAFÍA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RAM</dc:title>
  <dc:creator>GM</dc:creator>
  <cp:lastModifiedBy>ielebrun</cp:lastModifiedBy>
  <cp:revision>89</cp:revision>
  <dcterms:created xsi:type="dcterms:W3CDTF">2010-09-27T03:08:19Z</dcterms:created>
  <dcterms:modified xsi:type="dcterms:W3CDTF">2013-02-12T17:58:28Z</dcterms:modified>
</cp:coreProperties>
</file>